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54" r:id="rId3"/>
    <p:sldId id="356" r:id="rId4"/>
    <p:sldId id="357" r:id="rId5"/>
    <p:sldId id="360" r:id="rId6"/>
    <p:sldId id="359" r:id="rId7"/>
    <p:sldId id="299" r:id="rId8"/>
    <p:sldId id="388" r:id="rId9"/>
    <p:sldId id="277" r:id="rId10"/>
    <p:sldId id="273" r:id="rId11"/>
    <p:sldId id="279" r:id="rId12"/>
    <p:sldId id="377" r:id="rId13"/>
    <p:sldId id="262" r:id="rId14"/>
    <p:sldId id="376" r:id="rId15"/>
    <p:sldId id="310" r:id="rId16"/>
    <p:sldId id="311" r:id="rId17"/>
    <p:sldId id="287" r:id="rId18"/>
    <p:sldId id="285" r:id="rId19"/>
    <p:sldId id="391" r:id="rId20"/>
    <p:sldId id="259" r:id="rId21"/>
    <p:sldId id="288" r:id="rId22"/>
    <p:sldId id="392" r:id="rId23"/>
    <p:sldId id="384" r:id="rId24"/>
    <p:sldId id="389" r:id="rId25"/>
    <p:sldId id="390" r:id="rId26"/>
    <p:sldId id="383" r:id="rId27"/>
    <p:sldId id="261" r:id="rId28"/>
    <p:sldId id="300" r:id="rId29"/>
    <p:sldId id="301" r:id="rId30"/>
    <p:sldId id="302" r:id="rId31"/>
    <p:sldId id="385" r:id="rId32"/>
    <p:sldId id="303" r:id="rId33"/>
    <p:sldId id="260" r:id="rId34"/>
    <p:sldId id="304" r:id="rId35"/>
    <p:sldId id="305" r:id="rId36"/>
    <p:sldId id="382" r:id="rId37"/>
    <p:sldId id="320" r:id="rId38"/>
    <p:sldId id="265" r:id="rId39"/>
    <p:sldId id="381" r:id="rId40"/>
    <p:sldId id="268" r:id="rId41"/>
    <p:sldId id="32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y Mitchell" initials="BM" lastIdx="2" clrIdx="0">
    <p:extLst>
      <p:ext uri="{19B8F6BF-5375-455C-9EA6-DF929625EA0E}">
        <p15:presenceInfo xmlns:p15="http://schemas.microsoft.com/office/powerpoint/2012/main" userId="S::tui81100@temple.edu::2b152345-79f8-4c34-a5db-5635c7cb5464" providerId="AD"/>
      </p:ext>
    </p:extLst>
  </p:cmAuthor>
  <p:cmAuthor id="2" name="William Mitchell" initials="WM" lastIdx="1" clrIdx="1">
    <p:extLst>
      <p:ext uri="{19B8F6BF-5375-455C-9EA6-DF929625EA0E}">
        <p15:presenceInfo xmlns:p15="http://schemas.microsoft.com/office/powerpoint/2012/main" userId="d2dbc226006af4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D034"/>
    <a:srgbClr val="57D9B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0" autoAdjust="0"/>
    <p:restoredTop sz="77116" autoAdjust="0"/>
  </p:normalViewPr>
  <p:slideViewPr>
    <p:cSldViewPr snapToGrid="0">
      <p:cViewPr varScale="1">
        <p:scale>
          <a:sx n="89" d="100"/>
          <a:sy n="89" d="100"/>
        </p:scale>
        <p:origin x="1350" y="7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6114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B4FB9-931D-499C-B214-3F952E8BC4E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AF1F6B-26DE-4FDF-B2C9-6E8F878993C1}">
      <dgm:prSet/>
      <dgm:spPr/>
      <dgm:t>
        <a:bodyPr/>
        <a:lstStyle/>
        <a:p>
          <a:pPr algn="ctr"/>
          <a:r>
            <a:rPr lang="en-US" dirty="0"/>
            <a:t>Children did demonstrate pattern similarity across stimuli than adults </a:t>
          </a:r>
        </a:p>
      </dgm:t>
    </dgm:pt>
    <dgm:pt modelId="{D6AC88AF-489E-41B2-A10C-A9B9CDCEDE67}" type="parTrans" cxnId="{CFD150D7-7723-4AF1-8231-12E1A2D7F765}">
      <dgm:prSet/>
      <dgm:spPr/>
      <dgm:t>
        <a:bodyPr/>
        <a:lstStyle/>
        <a:p>
          <a:endParaRPr lang="en-US"/>
        </a:p>
      </dgm:t>
    </dgm:pt>
    <dgm:pt modelId="{A831BA46-12D0-4976-9FA6-74C17A95D3D4}" type="sibTrans" cxnId="{CFD150D7-7723-4AF1-8231-12E1A2D7F765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1A8E9786-171A-4F91-9F5D-4575E283F9DF}">
      <dgm:prSet/>
      <dgm:spPr>
        <a:solidFill>
          <a:srgbClr val="24D034">
            <a:alpha val="20000"/>
          </a:srgbClr>
        </a:solidFill>
      </dgm:spPr>
      <dgm:t>
        <a:bodyPr/>
        <a:lstStyle/>
        <a:p>
          <a:pPr algn="ctr"/>
          <a:r>
            <a:rPr lang="en-US" dirty="0"/>
            <a:t>Children did demonstrate more similar patterns in response to negative stimuli than positive stimuli; adults did not</a:t>
          </a:r>
        </a:p>
      </dgm:t>
    </dgm:pt>
    <dgm:pt modelId="{3894009D-4F26-4BCE-9BC3-B878411877C0}" type="parTrans" cxnId="{A691B2BB-9AD7-48EA-BD83-28EA6C3B801C}">
      <dgm:prSet/>
      <dgm:spPr/>
      <dgm:t>
        <a:bodyPr/>
        <a:lstStyle/>
        <a:p>
          <a:endParaRPr lang="en-US"/>
        </a:p>
      </dgm:t>
    </dgm:pt>
    <dgm:pt modelId="{883D9238-8070-4376-A406-EC8CB9B437A6}" type="sibTrans" cxnId="{A691B2BB-9AD7-48EA-BD83-28EA6C3B801C}">
      <dgm:prSet phldrT="2" phldr="0"/>
      <dgm:spPr>
        <a:solidFill>
          <a:srgbClr val="24D034"/>
        </a:solidFill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2C3E010-C0DF-433E-9080-808B1FFAD327}">
      <dgm:prSet/>
      <dgm:spPr>
        <a:solidFill>
          <a:srgbClr val="0070C0">
            <a:alpha val="20000"/>
          </a:srgbClr>
        </a:solidFill>
      </dgm:spPr>
      <dgm:t>
        <a:bodyPr/>
        <a:lstStyle/>
        <a:p>
          <a:pPr algn="ctr"/>
          <a:r>
            <a:rPr lang="en-US" dirty="0"/>
            <a:t>Children </a:t>
          </a:r>
          <a:r>
            <a:rPr lang="en-US" dirty="0" err="1"/>
            <a:t>vmPFCs</a:t>
          </a:r>
          <a:r>
            <a:rPr lang="en-US" dirty="0"/>
            <a:t> demonstrated greater pattern similarity than subcortical regions; adults did not</a:t>
          </a:r>
        </a:p>
      </dgm:t>
    </dgm:pt>
    <dgm:pt modelId="{BF3BC8E4-0E01-44E4-8741-50F5F1C175E0}" type="parTrans" cxnId="{5440919D-AB10-4A4A-873C-A6AE78F43B83}">
      <dgm:prSet/>
      <dgm:spPr/>
      <dgm:t>
        <a:bodyPr/>
        <a:lstStyle/>
        <a:p>
          <a:endParaRPr lang="en-US"/>
        </a:p>
      </dgm:t>
    </dgm:pt>
    <dgm:pt modelId="{5C21A867-6FC4-4839-A885-6D00BF35839C}" type="sibTrans" cxnId="{5440919D-AB10-4A4A-873C-A6AE78F43B83}">
      <dgm:prSet phldrT="3" phldr="0"/>
      <dgm:spPr>
        <a:solidFill>
          <a:srgbClr val="57D9BA"/>
        </a:solidFill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99A9F007-5721-424B-BE98-23CC70C06305}" type="pres">
      <dgm:prSet presAssocID="{B2BB4FB9-931D-499C-B214-3F952E8BC4E8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DB2F3A-6C97-4808-90CA-1360B9B398C8}" type="pres">
      <dgm:prSet presAssocID="{DDAF1F6B-26DE-4FDF-B2C9-6E8F878993C1}" presName="compositeNode" presStyleCnt="0">
        <dgm:presLayoutVars>
          <dgm:bulletEnabled val="1"/>
        </dgm:presLayoutVars>
      </dgm:prSet>
      <dgm:spPr/>
    </dgm:pt>
    <dgm:pt modelId="{F34FB02D-4BF6-447B-8CEC-3FC29A8A43C6}" type="pres">
      <dgm:prSet presAssocID="{DDAF1F6B-26DE-4FDF-B2C9-6E8F878993C1}" presName="bgRect" presStyleLbl="bgAccFollowNode1" presStyleIdx="0" presStyleCnt="3"/>
      <dgm:spPr/>
      <dgm:t>
        <a:bodyPr/>
        <a:lstStyle/>
        <a:p>
          <a:endParaRPr lang="en-US"/>
        </a:p>
      </dgm:t>
    </dgm:pt>
    <dgm:pt modelId="{A0FBDC86-BE2F-45A7-8271-DD5B7E5A1AD8}" type="pres">
      <dgm:prSet presAssocID="{A831BA46-12D0-4976-9FA6-74C17A95D3D4}" presName="sibTransNodeCircle" presStyleLbl="alignNode1" presStyleIdx="0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397BE48A-2371-49D2-A9D4-88E32431F2D9}" type="pres">
      <dgm:prSet presAssocID="{DDAF1F6B-26DE-4FDF-B2C9-6E8F878993C1}" presName="bottomLine" presStyleLbl="alignNode1" presStyleIdx="1" presStyleCnt="6">
        <dgm:presLayoutVars/>
      </dgm:prSet>
      <dgm:spPr/>
    </dgm:pt>
    <dgm:pt modelId="{6C022EB0-A26C-430A-B184-DEDB6D55A701}" type="pres">
      <dgm:prSet presAssocID="{DDAF1F6B-26DE-4FDF-B2C9-6E8F878993C1}" presName="nodeText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C8C49-6D50-4F77-9864-C22E4085FCC2}" type="pres">
      <dgm:prSet presAssocID="{A831BA46-12D0-4976-9FA6-74C17A95D3D4}" presName="sibTrans" presStyleCnt="0"/>
      <dgm:spPr/>
    </dgm:pt>
    <dgm:pt modelId="{3A1AB586-18DB-4DDD-9FE6-4160E5F8AD6B}" type="pres">
      <dgm:prSet presAssocID="{1A8E9786-171A-4F91-9F5D-4575E283F9DF}" presName="compositeNode" presStyleCnt="0">
        <dgm:presLayoutVars>
          <dgm:bulletEnabled val="1"/>
        </dgm:presLayoutVars>
      </dgm:prSet>
      <dgm:spPr/>
    </dgm:pt>
    <dgm:pt modelId="{664D762B-F3F4-40A7-B756-C40E1380ACAB}" type="pres">
      <dgm:prSet presAssocID="{1A8E9786-171A-4F91-9F5D-4575E283F9DF}" presName="bgRect" presStyleLbl="bgAccFollowNode1" presStyleIdx="1" presStyleCnt="3"/>
      <dgm:spPr/>
      <dgm:t>
        <a:bodyPr/>
        <a:lstStyle/>
        <a:p>
          <a:endParaRPr lang="en-US"/>
        </a:p>
      </dgm:t>
    </dgm:pt>
    <dgm:pt modelId="{223501FA-501A-43E5-93D3-C97C15E8D6C3}" type="pres">
      <dgm:prSet presAssocID="{883D9238-8070-4376-A406-EC8CB9B437A6}" presName="sibTransNodeCircle" presStyleLbl="alignNode1" presStyleIdx="2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EAF932C5-0162-4195-92D6-F699362A1A10}" type="pres">
      <dgm:prSet presAssocID="{1A8E9786-171A-4F91-9F5D-4575E283F9DF}" presName="bottomLine" presStyleLbl="alignNode1" presStyleIdx="3" presStyleCnt="6">
        <dgm:presLayoutVars/>
      </dgm:prSet>
      <dgm:spPr>
        <a:solidFill>
          <a:srgbClr val="24D034"/>
        </a:solidFill>
      </dgm:spPr>
    </dgm:pt>
    <dgm:pt modelId="{275FF381-F385-4685-BB1D-369790647D48}" type="pres">
      <dgm:prSet presAssocID="{1A8E9786-171A-4F91-9F5D-4575E283F9DF}" presName="nodeText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1294C-2651-4DD1-8FB9-710E43F1B842}" type="pres">
      <dgm:prSet presAssocID="{883D9238-8070-4376-A406-EC8CB9B437A6}" presName="sibTrans" presStyleCnt="0"/>
      <dgm:spPr/>
    </dgm:pt>
    <dgm:pt modelId="{D9A3A199-A17F-49FD-AFBD-51161771EF3F}" type="pres">
      <dgm:prSet presAssocID="{12C3E010-C0DF-433E-9080-808B1FFAD327}" presName="compositeNode" presStyleCnt="0">
        <dgm:presLayoutVars>
          <dgm:bulletEnabled val="1"/>
        </dgm:presLayoutVars>
      </dgm:prSet>
      <dgm:spPr/>
    </dgm:pt>
    <dgm:pt modelId="{BCA89565-730B-47B8-BB24-90F36B208B0B}" type="pres">
      <dgm:prSet presAssocID="{12C3E010-C0DF-433E-9080-808B1FFAD327}" presName="bgRect" presStyleLbl="bgAccFollowNode1" presStyleIdx="2" presStyleCnt="3" custLinFactNeighborX="0" custLinFactNeighborY="-290"/>
      <dgm:spPr/>
      <dgm:t>
        <a:bodyPr/>
        <a:lstStyle/>
        <a:p>
          <a:endParaRPr lang="en-US"/>
        </a:p>
      </dgm:t>
    </dgm:pt>
    <dgm:pt modelId="{EFB24EBD-061F-4451-91CA-AA021BFFDBF7}" type="pres">
      <dgm:prSet presAssocID="{5C21A867-6FC4-4839-A885-6D00BF35839C}" presName="sibTransNodeCircle" presStyleLbl="alignNode1" presStyleIdx="4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CABA3AA5-E572-4519-BC2F-13BD0AB12AF8}" type="pres">
      <dgm:prSet presAssocID="{12C3E010-C0DF-433E-9080-808B1FFAD327}" presName="bottomLine" presStyleLbl="alignNode1" presStyleIdx="5" presStyleCnt="6">
        <dgm:presLayoutVars/>
      </dgm:prSet>
      <dgm:spPr/>
    </dgm:pt>
    <dgm:pt modelId="{E9826F51-2053-4BE1-B07F-2D091EDD6262}" type="pres">
      <dgm:prSet presAssocID="{12C3E010-C0DF-433E-9080-808B1FFAD327}" presName="nodeText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F7384C-E8E0-4E62-AD57-459567F7CA2E}" type="presOf" srcId="{DDAF1F6B-26DE-4FDF-B2C9-6E8F878993C1}" destId="{6C022EB0-A26C-430A-B184-DEDB6D55A701}" srcOrd="1" destOrd="0" presId="urn:microsoft.com/office/officeart/2016/7/layout/BasicLinearProcessNumbered"/>
    <dgm:cxn modelId="{4B5D0B7C-2B96-40DA-BBFC-B1B24E2679B3}" type="presOf" srcId="{A831BA46-12D0-4976-9FA6-74C17A95D3D4}" destId="{A0FBDC86-BE2F-45A7-8271-DD5B7E5A1AD8}" srcOrd="0" destOrd="0" presId="urn:microsoft.com/office/officeart/2016/7/layout/BasicLinearProcessNumbered"/>
    <dgm:cxn modelId="{7F10158B-5D1D-4281-8332-71019D1D12C7}" type="presOf" srcId="{12C3E010-C0DF-433E-9080-808B1FFAD327}" destId="{E9826F51-2053-4BE1-B07F-2D091EDD6262}" srcOrd="1" destOrd="0" presId="urn:microsoft.com/office/officeart/2016/7/layout/BasicLinearProcessNumbered"/>
    <dgm:cxn modelId="{CFD150D7-7723-4AF1-8231-12E1A2D7F765}" srcId="{B2BB4FB9-931D-499C-B214-3F952E8BC4E8}" destId="{DDAF1F6B-26DE-4FDF-B2C9-6E8F878993C1}" srcOrd="0" destOrd="0" parTransId="{D6AC88AF-489E-41B2-A10C-A9B9CDCEDE67}" sibTransId="{A831BA46-12D0-4976-9FA6-74C17A95D3D4}"/>
    <dgm:cxn modelId="{5440919D-AB10-4A4A-873C-A6AE78F43B83}" srcId="{B2BB4FB9-931D-499C-B214-3F952E8BC4E8}" destId="{12C3E010-C0DF-433E-9080-808B1FFAD327}" srcOrd="2" destOrd="0" parTransId="{BF3BC8E4-0E01-44E4-8741-50F5F1C175E0}" sibTransId="{5C21A867-6FC4-4839-A885-6D00BF35839C}"/>
    <dgm:cxn modelId="{06F67654-5596-4A57-9F74-70F90E7F4600}" type="presOf" srcId="{DDAF1F6B-26DE-4FDF-B2C9-6E8F878993C1}" destId="{F34FB02D-4BF6-447B-8CEC-3FC29A8A43C6}" srcOrd="0" destOrd="0" presId="urn:microsoft.com/office/officeart/2016/7/layout/BasicLinearProcessNumbered"/>
    <dgm:cxn modelId="{2F57F3E8-5514-4ADD-8A91-0EA54D63D083}" type="presOf" srcId="{B2BB4FB9-931D-499C-B214-3F952E8BC4E8}" destId="{99A9F007-5721-424B-BE98-23CC70C06305}" srcOrd="0" destOrd="0" presId="urn:microsoft.com/office/officeart/2016/7/layout/BasicLinearProcessNumbered"/>
    <dgm:cxn modelId="{F2769066-7860-422F-B194-655B4AAB5BF1}" type="presOf" srcId="{1A8E9786-171A-4F91-9F5D-4575E283F9DF}" destId="{664D762B-F3F4-40A7-B756-C40E1380ACAB}" srcOrd="0" destOrd="0" presId="urn:microsoft.com/office/officeart/2016/7/layout/BasicLinearProcessNumbered"/>
    <dgm:cxn modelId="{19BBC631-04F2-4FAC-95B5-D2805395FC36}" type="presOf" srcId="{1A8E9786-171A-4F91-9F5D-4575E283F9DF}" destId="{275FF381-F385-4685-BB1D-369790647D48}" srcOrd="1" destOrd="0" presId="urn:microsoft.com/office/officeart/2016/7/layout/BasicLinearProcessNumbered"/>
    <dgm:cxn modelId="{A691B2BB-9AD7-48EA-BD83-28EA6C3B801C}" srcId="{B2BB4FB9-931D-499C-B214-3F952E8BC4E8}" destId="{1A8E9786-171A-4F91-9F5D-4575E283F9DF}" srcOrd="1" destOrd="0" parTransId="{3894009D-4F26-4BCE-9BC3-B878411877C0}" sibTransId="{883D9238-8070-4376-A406-EC8CB9B437A6}"/>
    <dgm:cxn modelId="{69A2DF19-5538-42BF-940C-5AB920568401}" type="presOf" srcId="{5C21A867-6FC4-4839-A885-6D00BF35839C}" destId="{EFB24EBD-061F-4451-91CA-AA021BFFDBF7}" srcOrd="0" destOrd="0" presId="urn:microsoft.com/office/officeart/2016/7/layout/BasicLinearProcessNumbered"/>
    <dgm:cxn modelId="{3621AF7B-3CC3-46C9-A9A5-06A86E3ADFB4}" type="presOf" srcId="{12C3E010-C0DF-433E-9080-808B1FFAD327}" destId="{BCA89565-730B-47B8-BB24-90F36B208B0B}" srcOrd="0" destOrd="0" presId="urn:microsoft.com/office/officeart/2016/7/layout/BasicLinearProcessNumbered"/>
    <dgm:cxn modelId="{FC983CB9-F36C-4A97-AFCD-4E4D86A860E8}" type="presOf" srcId="{883D9238-8070-4376-A406-EC8CB9B437A6}" destId="{223501FA-501A-43E5-93D3-C97C15E8D6C3}" srcOrd="0" destOrd="0" presId="urn:microsoft.com/office/officeart/2016/7/layout/BasicLinearProcessNumbered"/>
    <dgm:cxn modelId="{4965E187-7EC3-4A6F-95DA-6965DFCF3FB4}" type="presParOf" srcId="{99A9F007-5721-424B-BE98-23CC70C06305}" destId="{74DB2F3A-6C97-4808-90CA-1360B9B398C8}" srcOrd="0" destOrd="0" presId="urn:microsoft.com/office/officeart/2016/7/layout/BasicLinearProcessNumbered"/>
    <dgm:cxn modelId="{9B63A3D7-9FFD-4329-99ED-B0A35B1F7841}" type="presParOf" srcId="{74DB2F3A-6C97-4808-90CA-1360B9B398C8}" destId="{F34FB02D-4BF6-447B-8CEC-3FC29A8A43C6}" srcOrd="0" destOrd="0" presId="urn:microsoft.com/office/officeart/2016/7/layout/BasicLinearProcessNumbered"/>
    <dgm:cxn modelId="{D008F0AE-AA10-40B3-AD33-5EE54E058B64}" type="presParOf" srcId="{74DB2F3A-6C97-4808-90CA-1360B9B398C8}" destId="{A0FBDC86-BE2F-45A7-8271-DD5B7E5A1AD8}" srcOrd="1" destOrd="0" presId="urn:microsoft.com/office/officeart/2016/7/layout/BasicLinearProcessNumbered"/>
    <dgm:cxn modelId="{31063E32-0560-4423-90A9-CD3A3C330739}" type="presParOf" srcId="{74DB2F3A-6C97-4808-90CA-1360B9B398C8}" destId="{397BE48A-2371-49D2-A9D4-88E32431F2D9}" srcOrd="2" destOrd="0" presId="urn:microsoft.com/office/officeart/2016/7/layout/BasicLinearProcessNumbered"/>
    <dgm:cxn modelId="{8F8BBAD4-35CE-48D7-AD47-72B1229BA9DA}" type="presParOf" srcId="{74DB2F3A-6C97-4808-90CA-1360B9B398C8}" destId="{6C022EB0-A26C-430A-B184-DEDB6D55A701}" srcOrd="3" destOrd="0" presId="urn:microsoft.com/office/officeart/2016/7/layout/BasicLinearProcessNumbered"/>
    <dgm:cxn modelId="{58023861-69D7-4CFD-BCD8-05BF0698E5F3}" type="presParOf" srcId="{99A9F007-5721-424B-BE98-23CC70C06305}" destId="{5F5C8C49-6D50-4F77-9864-C22E4085FCC2}" srcOrd="1" destOrd="0" presId="urn:microsoft.com/office/officeart/2016/7/layout/BasicLinearProcessNumbered"/>
    <dgm:cxn modelId="{7EA60714-50B5-484A-B91F-F575FF4287CF}" type="presParOf" srcId="{99A9F007-5721-424B-BE98-23CC70C06305}" destId="{3A1AB586-18DB-4DDD-9FE6-4160E5F8AD6B}" srcOrd="2" destOrd="0" presId="urn:microsoft.com/office/officeart/2016/7/layout/BasicLinearProcessNumbered"/>
    <dgm:cxn modelId="{EFF6F2AE-6DCF-440C-8C94-FD0DC41515F6}" type="presParOf" srcId="{3A1AB586-18DB-4DDD-9FE6-4160E5F8AD6B}" destId="{664D762B-F3F4-40A7-B756-C40E1380ACAB}" srcOrd="0" destOrd="0" presId="urn:microsoft.com/office/officeart/2016/7/layout/BasicLinearProcessNumbered"/>
    <dgm:cxn modelId="{FB515692-C8DB-44AF-A26C-87B85F173BAA}" type="presParOf" srcId="{3A1AB586-18DB-4DDD-9FE6-4160E5F8AD6B}" destId="{223501FA-501A-43E5-93D3-C97C15E8D6C3}" srcOrd="1" destOrd="0" presId="urn:microsoft.com/office/officeart/2016/7/layout/BasicLinearProcessNumbered"/>
    <dgm:cxn modelId="{22E101BA-0FF8-4467-B7A7-53FBD4AD2999}" type="presParOf" srcId="{3A1AB586-18DB-4DDD-9FE6-4160E5F8AD6B}" destId="{EAF932C5-0162-4195-92D6-F699362A1A10}" srcOrd="2" destOrd="0" presId="urn:microsoft.com/office/officeart/2016/7/layout/BasicLinearProcessNumbered"/>
    <dgm:cxn modelId="{D6C04FF7-137A-4BE8-8A70-6F68A7CD2A97}" type="presParOf" srcId="{3A1AB586-18DB-4DDD-9FE6-4160E5F8AD6B}" destId="{275FF381-F385-4685-BB1D-369790647D48}" srcOrd="3" destOrd="0" presId="urn:microsoft.com/office/officeart/2016/7/layout/BasicLinearProcessNumbered"/>
    <dgm:cxn modelId="{9B4335BE-E88C-4092-AED0-C0D00824FBEB}" type="presParOf" srcId="{99A9F007-5721-424B-BE98-23CC70C06305}" destId="{F831294C-2651-4DD1-8FB9-710E43F1B842}" srcOrd="3" destOrd="0" presId="urn:microsoft.com/office/officeart/2016/7/layout/BasicLinearProcessNumbered"/>
    <dgm:cxn modelId="{F8FC65BD-9A65-4607-BB59-F3DB909328E1}" type="presParOf" srcId="{99A9F007-5721-424B-BE98-23CC70C06305}" destId="{D9A3A199-A17F-49FD-AFBD-51161771EF3F}" srcOrd="4" destOrd="0" presId="urn:microsoft.com/office/officeart/2016/7/layout/BasicLinearProcessNumbered"/>
    <dgm:cxn modelId="{6184A1CF-08D1-4E86-93EA-B7003AC35B9B}" type="presParOf" srcId="{D9A3A199-A17F-49FD-AFBD-51161771EF3F}" destId="{BCA89565-730B-47B8-BB24-90F36B208B0B}" srcOrd="0" destOrd="0" presId="urn:microsoft.com/office/officeart/2016/7/layout/BasicLinearProcessNumbered"/>
    <dgm:cxn modelId="{8E513C78-7E0B-46DB-9B43-E847859984B4}" type="presParOf" srcId="{D9A3A199-A17F-49FD-AFBD-51161771EF3F}" destId="{EFB24EBD-061F-4451-91CA-AA021BFFDBF7}" srcOrd="1" destOrd="0" presId="urn:microsoft.com/office/officeart/2016/7/layout/BasicLinearProcessNumbered"/>
    <dgm:cxn modelId="{AE943E10-5D5C-48E1-BC78-7CA8C7B649B6}" type="presParOf" srcId="{D9A3A199-A17F-49FD-AFBD-51161771EF3F}" destId="{CABA3AA5-E572-4519-BC2F-13BD0AB12AF8}" srcOrd="2" destOrd="0" presId="urn:microsoft.com/office/officeart/2016/7/layout/BasicLinearProcessNumbered"/>
    <dgm:cxn modelId="{B269EFF2-C611-4586-83E0-F0D4044E6999}" type="presParOf" srcId="{D9A3A199-A17F-49FD-AFBD-51161771EF3F}" destId="{E9826F51-2053-4BE1-B07F-2D091EDD626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FB02D-4BF6-447B-8CEC-3FC29A8A43C6}">
      <dsp:nvSpPr>
        <dsp:cNvPr id="0" name=""/>
        <dsp:cNvSpPr/>
      </dsp:nvSpPr>
      <dsp:spPr>
        <a:xfrm>
          <a:off x="0" y="150451"/>
          <a:ext cx="2923783" cy="4093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50" tIns="330200" rIns="227950" bIns="33020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Children did demonstrate pattern similarity across stimuli than adults </a:t>
          </a:r>
        </a:p>
      </dsp:txBody>
      <dsp:txXfrm>
        <a:off x="0" y="1705904"/>
        <a:ext cx="2923783" cy="2455978"/>
      </dsp:txXfrm>
    </dsp:sp>
    <dsp:sp modelId="{A0FBDC86-BE2F-45A7-8271-DD5B7E5A1AD8}">
      <dsp:nvSpPr>
        <dsp:cNvPr id="0" name=""/>
        <dsp:cNvSpPr/>
      </dsp:nvSpPr>
      <dsp:spPr>
        <a:xfrm>
          <a:off x="847897" y="559781"/>
          <a:ext cx="1227989" cy="12279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39" tIns="12700" rIns="9573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1</a:t>
          </a:r>
          <a:endParaRPr lang="en-US" sz="4800" kern="1200" dirty="0"/>
        </a:p>
      </dsp:txBody>
      <dsp:txXfrm>
        <a:off x="1027732" y="739616"/>
        <a:ext cx="868319" cy="868319"/>
      </dsp:txXfrm>
    </dsp:sp>
    <dsp:sp modelId="{397BE48A-2371-49D2-A9D4-88E32431F2D9}">
      <dsp:nvSpPr>
        <dsp:cNvPr id="0" name=""/>
        <dsp:cNvSpPr/>
      </dsp:nvSpPr>
      <dsp:spPr>
        <a:xfrm>
          <a:off x="0" y="4243676"/>
          <a:ext cx="292378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D762B-F3F4-40A7-B756-C40E1380ACAB}">
      <dsp:nvSpPr>
        <dsp:cNvPr id="0" name=""/>
        <dsp:cNvSpPr/>
      </dsp:nvSpPr>
      <dsp:spPr>
        <a:xfrm>
          <a:off x="3216161" y="150451"/>
          <a:ext cx="2923783" cy="4093296"/>
        </a:xfrm>
        <a:prstGeom prst="rect">
          <a:avLst/>
        </a:prstGeom>
        <a:solidFill>
          <a:srgbClr val="24D034">
            <a:alpha val="2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50" tIns="330200" rIns="227950" bIns="33020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Children did demonstrate more similar patterns in response to negative stimuli than positive stimuli; adults did not</a:t>
          </a:r>
        </a:p>
      </dsp:txBody>
      <dsp:txXfrm>
        <a:off x="3216161" y="1705904"/>
        <a:ext cx="2923783" cy="2455978"/>
      </dsp:txXfrm>
    </dsp:sp>
    <dsp:sp modelId="{223501FA-501A-43E5-93D3-C97C15E8D6C3}">
      <dsp:nvSpPr>
        <dsp:cNvPr id="0" name=""/>
        <dsp:cNvSpPr/>
      </dsp:nvSpPr>
      <dsp:spPr>
        <a:xfrm>
          <a:off x="4064058" y="559781"/>
          <a:ext cx="1227989" cy="1227989"/>
        </a:xfrm>
        <a:prstGeom prst="ellipse">
          <a:avLst/>
        </a:prstGeom>
        <a:solidFill>
          <a:srgbClr val="24D03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39" tIns="12700" rIns="9573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2</a:t>
          </a:r>
          <a:endParaRPr lang="en-US" sz="4800" kern="1200" dirty="0"/>
        </a:p>
      </dsp:txBody>
      <dsp:txXfrm>
        <a:off x="4243893" y="739616"/>
        <a:ext cx="868319" cy="868319"/>
      </dsp:txXfrm>
    </dsp:sp>
    <dsp:sp modelId="{EAF932C5-0162-4195-92D6-F699362A1A10}">
      <dsp:nvSpPr>
        <dsp:cNvPr id="0" name=""/>
        <dsp:cNvSpPr/>
      </dsp:nvSpPr>
      <dsp:spPr>
        <a:xfrm>
          <a:off x="3216161" y="4243676"/>
          <a:ext cx="2923783" cy="72"/>
        </a:xfrm>
        <a:prstGeom prst="rect">
          <a:avLst/>
        </a:prstGeom>
        <a:solidFill>
          <a:srgbClr val="24D03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89565-730B-47B8-BB24-90F36B208B0B}">
      <dsp:nvSpPr>
        <dsp:cNvPr id="0" name=""/>
        <dsp:cNvSpPr/>
      </dsp:nvSpPr>
      <dsp:spPr>
        <a:xfrm>
          <a:off x="6432323" y="138581"/>
          <a:ext cx="2923783" cy="4093296"/>
        </a:xfrm>
        <a:prstGeom prst="rect">
          <a:avLst/>
        </a:prstGeom>
        <a:solidFill>
          <a:srgbClr val="0070C0">
            <a:alpha val="2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50" tIns="330200" rIns="227950" bIns="33020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Children </a:t>
          </a:r>
          <a:r>
            <a:rPr lang="en-US" sz="2100" kern="1200" dirty="0" err="1"/>
            <a:t>vmPFCs</a:t>
          </a:r>
          <a:r>
            <a:rPr lang="en-US" sz="2100" kern="1200" dirty="0"/>
            <a:t> demonstrated greater pattern similarity than subcortical regions; adults did not</a:t>
          </a:r>
        </a:p>
      </dsp:txBody>
      <dsp:txXfrm>
        <a:off x="6432323" y="1694033"/>
        <a:ext cx="2923783" cy="2455978"/>
      </dsp:txXfrm>
    </dsp:sp>
    <dsp:sp modelId="{EFB24EBD-061F-4451-91CA-AA021BFFDBF7}">
      <dsp:nvSpPr>
        <dsp:cNvPr id="0" name=""/>
        <dsp:cNvSpPr/>
      </dsp:nvSpPr>
      <dsp:spPr>
        <a:xfrm>
          <a:off x="7280220" y="559781"/>
          <a:ext cx="1227989" cy="1227989"/>
        </a:xfrm>
        <a:prstGeom prst="ellipse">
          <a:avLst/>
        </a:prstGeom>
        <a:solidFill>
          <a:srgbClr val="57D9B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39" tIns="12700" rIns="9573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3</a:t>
          </a:r>
          <a:endParaRPr lang="en-US" sz="4800" kern="1200" dirty="0"/>
        </a:p>
      </dsp:txBody>
      <dsp:txXfrm>
        <a:off x="7460055" y="739616"/>
        <a:ext cx="868319" cy="868319"/>
      </dsp:txXfrm>
    </dsp:sp>
    <dsp:sp modelId="{CABA3AA5-E572-4519-BC2F-13BD0AB12AF8}">
      <dsp:nvSpPr>
        <dsp:cNvPr id="0" name=""/>
        <dsp:cNvSpPr/>
      </dsp:nvSpPr>
      <dsp:spPr>
        <a:xfrm>
          <a:off x="6432323" y="4243676"/>
          <a:ext cx="292378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5AC64-4EFF-4CCD-85F0-0FD0A4347F0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2F2A-3F16-487A-9179-91278E7B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29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7BE49-A5A2-4AC2-8955-B5450D823ED4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AEBC0-ADAA-46F6-8281-32DBEBB0CD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57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Hi everybody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 you so much for having me.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My name is Billy Mitchell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and I'm a graduate student in the Social and Affective Neuroscience lab at Temple.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2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that emotion undergoes quite a bit of maturation throughout early development.</a:t>
            </a:r>
          </a:p>
          <a:p>
            <a:endParaRPr lang="en-US" dirty="0"/>
          </a:p>
          <a:p>
            <a:r>
              <a:rPr lang="en-US" dirty="0"/>
              <a:t>As early as 6 weeks, we see happiness expressed through behaviors like social smiling, </a:t>
            </a:r>
          </a:p>
          <a:p>
            <a:endParaRPr lang="en-US" dirty="0"/>
          </a:p>
          <a:p>
            <a:r>
              <a:rPr lang="en-US" dirty="0"/>
              <a:t>and by 2 years of age, we will typically see infants begin to label emotions. </a:t>
            </a:r>
          </a:p>
          <a:p>
            <a:endParaRPr lang="en-US" dirty="0"/>
          </a:p>
          <a:p>
            <a:r>
              <a:rPr lang="en-US" dirty="0"/>
              <a:t>These initial expressions and labels start fairly simplistically and falling along valenced lines </a:t>
            </a:r>
          </a:p>
          <a:p>
            <a:endParaRPr lang="en-US" dirty="0"/>
          </a:p>
          <a:p>
            <a:r>
              <a:rPr lang="en-US" dirty="0"/>
              <a:t>Like good and bad or happy and not-happy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Simultaneously, our ability to read the emotions of others or of situations improves with age as well.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Habituation studies suggest as early as 3 months, children can distinguish happy, angry, and surprised faces.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between ages 3 and 7 children progressively develop the ability to identify happy, sad, angry, and fearful-eliciting situations</a:t>
            </a:r>
          </a:p>
          <a:p>
            <a:endParaRPr lang="en-US" dirty="0"/>
          </a:p>
          <a:p>
            <a:r>
              <a:rPr lang="en-US" dirty="0"/>
              <a:t>This is because experience and exposure from one’s family, peers, and a rich language environment,</a:t>
            </a:r>
          </a:p>
          <a:p>
            <a:endParaRPr lang="en-US" dirty="0"/>
          </a:p>
          <a:p>
            <a:r>
              <a:rPr lang="en-US" dirty="0"/>
              <a:t>We begin to see more emotional nuance emerge which develops throughout childhood and adolescence. </a:t>
            </a:r>
          </a:p>
          <a:p>
            <a:endParaRPr lang="en-US" dirty="0"/>
          </a:p>
          <a:p>
            <a:r>
              <a:rPr lang="en-US" dirty="0"/>
              <a:t>BY adulthood, we tend to see greater differentiation and variability in self-regulatory abilities which moderate affective experiences.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63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 a number of structural changes and functional changes that might be driving this behavioral maturation that we’d observed.</a:t>
            </a:r>
          </a:p>
          <a:p>
            <a:endParaRPr lang="en-US" dirty="0"/>
          </a:p>
          <a:p>
            <a:r>
              <a:rPr lang="en-US" dirty="0"/>
              <a:t>Because what we see in the affect literature are early deficits in the connectivity between regions we classically associate with interpretation or executive functions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like the ventromedial prefrontal cortex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and regions we often associate with valence assigners or visceral affective trackers like the amygdala and nucleus accumbens.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Specifically, in adults we see robust projections from these subcortical structures to the vmPFC and then from the vmPFC back to these subcortical structures.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Constituting part of an affective self-regulatory loop we often see activated during reappraisal tasks and similar self-regulation research. </a:t>
            </a:r>
          </a:p>
          <a:p>
            <a:endParaRPr lang="en-US" dirty="0"/>
          </a:p>
          <a:p>
            <a:r>
              <a:rPr lang="en-US" dirty="0"/>
              <a:t>However, it’s important to note that again, these structures undergo significant change during development.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Animal research suggests that significant projections from the amygdala to the vmPFC may emerge much earlier than projections from the vmPFC to the amygdala</a:t>
            </a:r>
          </a:p>
          <a:p>
            <a:endParaRPr lang="en-US" dirty="0"/>
          </a:p>
          <a:p>
            <a:r>
              <a:rPr lang="en-US" dirty="0"/>
              <a:t>And that the quality of these connections once they do emerge only begin to resemble adult like qualities starting at age 10, with progress coming as the child develops.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And so we know from this literature that at the level of affective neural systems</a:t>
            </a:r>
            <a:r>
              <a:rPr lang="en-US" baseline="0" dirty="0"/>
              <a:t> there are differences between adults and children, and we know there are differences in behavior as well. What we know less about is what comes in between: the representing or modeling of affective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18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 stands to reason that the</a:t>
            </a:r>
            <a:r>
              <a:rPr lang="en-US" baseline="0" dirty="0"/>
              <a:t> differentiation that we see modeled in behavior</a:t>
            </a:r>
          </a:p>
          <a:p>
            <a:endParaRPr lang="en-US" baseline="0" dirty="0"/>
          </a:p>
          <a:p>
            <a:r>
              <a:rPr lang="en-US" baseline="0" dirty="0"/>
              <a:t>Should reflect differences in how affective information is represented neurally</a:t>
            </a:r>
          </a:p>
          <a:p>
            <a:endParaRPr lang="en-US" baseline="0" dirty="0"/>
          </a:p>
          <a:p>
            <a:r>
              <a:rPr lang="en-US" baseline="0" dirty="0"/>
              <a:t>And so our general thesis with this project was that </a:t>
            </a:r>
          </a:p>
          <a:p>
            <a:endParaRPr lang="en-US" baseline="0" dirty="0"/>
          </a:p>
          <a:p>
            <a:r>
              <a:rPr lang="en-US" baseline="0" dirty="0"/>
              <a:t>we should expect to see differences in neural representations of affective information between adults and children. </a:t>
            </a:r>
          </a:p>
          <a:p>
            <a:endParaRPr lang="en-US" baseline="0" dirty="0"/>
          </a:p>
          <a:p>
            <a:r>
              <a:rPr lang="en-US" baseline="0" dirty="0"/>
              <a:t>We have a family of approaches known as multivariate pattern analyses which are well suited for these sorts of questions </a:t>
            </a:r>
          </a:p>
          <a:p>
            <a:endParaRPr lang="en-US" baseline="0" dirty="0"/>
          </a:p>
          <a:p>
            <a:r>
              <a:rPr lang="en-US" baseline="0" dirty="0"/>
              <a:t>But the extent to which these have been applied to this specific question has been pretty limited thus far</a:t>
            </a:r>
          </a:p>
          <a:p>
            <a:endParaRPr lang="en-US" baseline="0" dirty="0"/>
          </a:p>
          <a:p>
            <a:r>
              <a:rPr lang="en-US" baseline="0" dirty="0"/>
              <a:t>And even more rarely has this approach used in conjunction with complex multimodal stimuli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7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more traditional study, we might identify a static, IAPS-style stimuli set of affective images,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ask participants to view them and then examine unimodal activation in specific regions.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However this approach wouldn’t quite capture the nuance of affective representations.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That’s because affect can unfold and change over a </a:t>
            </a:r>
            <a:r>
              <a:rPr lang="en-US" dirty="0" err="1"/>
              <a:t>timecourse</a:t>
            </a:r>
            <a:r>
              <a:rPr lang="en-US" dirty="0"/>
              <a:t> through a very dynamic process,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affect is also attentive to multimodal experiences. You know, we’ve all seen a movie whose emotional impact was heighted by a very moving score underlying it.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Affective processes are also multidimensional and can be characterized by valence, intensity, dominance and a number of other characteristics.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Unfortunately, picture sets alone really don’t do a great job of capturing or representing some of these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83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reason, traditional unimodal stimuli can often run into this problem where researchers fail to elicit sufficient affective responses.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With recent advances in technical and computational resources, and plenty of pivotal studies that laid ground work for this </a:t>
            </a:r>
            <a:r>
              <a:rPr lang="en-US" dirty="0" err="1"/>
              <a:t>appraoch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movie stimuli are not only feasible to use, but also might yield more accurate affective representations.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0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stimuli were held constant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09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Would we see similar representative patterns of neural activation between adults and children.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7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consisted of 24 clips from popular movies </a:t>
            </a:r>
          </a:p>
          <a:p>
            <a:endParaRPr lang="en-US" dirty="0"/>
          </a:p>
          <a:p>
            <a:r>
              <a:rPr lang="en-US" dirty="0"/>
              <a:t>that were evenly divided into positive, negative, and neutral valence categories. 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Clips contained both animated and live action movies,  </a:t>
            </a:r>
          </a:p>
          <a:p>
            <a:endParaRPr lang="en-US" dirty="0"/>
          </a:p>
          <a:p>
            <a:r>
              <a:rPr lang="en-US" dirty="0"/>
              <a:t>anthropomorphic and human characters  </a:t>
            </a:r>
          </a:p>
          <a:p>
            <a:endParaRPr lang="en-US" dirty="0"/>
          </a:p>
          <a:p>
            <a:r>
              <a:rPr lang="en-US" dirty="0"/>
              <a:t>and spanned a long time period, with release dates from 1939 to 2011. </a:t>
            </a:r>
          </a:p>
          <a:p>
            <a:endParaRPr lang="en-US" dirty="0"/>
          </a:p>
          <a:p>
            <a:r>
              <a:rPr lang="en-US" dirty="0"/>
              <a:t>In total, participants were exposed to about 20 minutes of continuous stimuli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So, again, we have a high volume of stimuli with a lot of variability surrounding a few core common traits.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85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setup lent itself well towards and RSA approach</a:t>
            </a:r>
          </a:p>
          <a:p>
            <a:endParaRPr lang="en-US" dirty="0"/>
          </a:p>
          <a:p>
            <a:r>
              <a:rPr lang="en-US" dirty="0"/>
              <a:t>{READ DESC}</a:t>
            </a:r>
            <a:br>
              <a:rPr lang="en-US" dirty="0"/>
            </a:br>
            <a:endParaRPr lang="en-US" dirty="0"/>
          </a:p>
          <a:p>
            <a:r>
              <a:rPr lang="en-US" dirty="0"/>
              <a:t>{TALK ABOUT STUDY DESIGN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COMBINE WITH</a:t>
            </a:r>
            <a:r>
              <a:rPr lang="en-US" baseline="0" dirty="0" smtClean="0"/>
              <a:t> PREVIOUS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95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a pre-existing dataset originally collected by Susan Perlman and her team, </a:t>
            </a:r>
          </a:p>
          <a:p>
            <a:endParaRPr lang="en-US" dirty="0"/>
          </a:p>
          <a:p>
            <a:r>
              <a:rPr lang="en-US" dirty="0"/>
              <a:t>That includes 57 participants that were either children between the ages of 4 and 10, </a:t>
            </a:r>
          </a:p>
          <a:p>
            <a:endParaRPr lang="en-US" dirty="0"/>
          </a:p>
          <a:p>
            <a:r>
              <a:rPr lang="en-US" dirty="0"/>
              <a:t>or adults between the ages of 20 and 44 </a:t>
            </a:r>
          </a:p>
          <a:p>
            <a:endParaRPr lang="en-US" dirty="0"/>
          </a:p>
          <a:p>
            <a:r>
              <a:rPr lang="en-US" dirty="0"/>
              <a:t>who passively viewed video stimuli within the context of fMRI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8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always have a hard time figuring out how I want to start presentations</a:t>
            </a:r>
          </a:p>
          <a:p>
            <a:endParaRPr lang="en-US" dirty="0"/>
          </a:p>
          <a:p>
            <a:r>
              <a:rPr lang="en-US" dirty="0"/>
              <a:t>but working in noisy places usually helps me concentrate,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so when I was agonizing over how I wanted to start this talk, 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I figured I’d try going park near where I live in Philadelphia to work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14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focused on these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09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because of the profound functional and connective prefrontal developments, </a:t>
            </a:r>
          </a:p>
          <a:p>
            <a:endParaRPr lang="en-US" dirty="0"/>
          </a:p>
          <a:p>
            <a:r>
              <a:rPr lang="en-US" dirty="0"/>
              <a:t>relative to subcortical developments, </a:t>
            </a:r>
          </a:p>
          <a:p>
            <a:endParaRPr lang="en-US" dirty="0"/>
          </a:p>
          <a:p>
            <a:r>
              <a:rPr lang="en-US" dirty="0"/>
              <a:t>we expected to see an interaction</a:t>
            </a:r>
          </a:p>
          <a:p>
            <a:endParaRPr lang="en-US" dirty="0"/>
          </a:p>
          <a:p>
            <a:r>
              <a:rPr lang="en-US" dirty="0"/>
              <a:t>Such that the difference in pattern similarity between child prefrontal and subcortical regions </a:t>
            </a:r>
          </a:p>
          <a:p>
            <a:endParaRPr lang="en-US" dirty="0"/>
          </a:p>
          <a:p>
            <a:r>
              <a:rPr lang="en-US" dirty="0"/>
              <a:t>should be greater than the difference between adult prefrontal and subcortical regions.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And of course, we take this to be a sign that adults are demonstrating greater ability in that post-representation assessment stage.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4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wanted to test a few hypotheses with this setup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First is what I would consider general complexity.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Because from the behavioral research,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we know that expressions of affect grow more nuanced as children age,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we should expect to see that neural representations among children are generally more similar to one another than are adults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54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{TALK ABOUT AXES}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7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91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upon our first hypothesis we wanted to explore intra-valence differentiation across ages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Researchers have theorized that children generate representations of affect that fall pretty strongly along valence lines, </a:t>
            </a:r>
          </a:p>
          <a:p>
            <a:endParaRPr lang="en-US" dirty="0"/>
          </a:p>
          <a:p>
            <a:r>
              <a:rPr lang="en-US" dirty="0"/>
              <a:t>while the complexity of affective representations in adulthood </a:t>
            </a:r>
          </a:p>
          <a:p>
            <a:endParaRPr lang="en-US" dirty="0"/>
          </a:p>
          <a:p>
            <a:r>
              <a:rPr lang="en-US" dirty="0"/>
              <a:t>Might render valence to be an insufficient framework to apply to adult representations.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42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interaction between valence and age in our mixed effects models, we actually found support for this notion.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On the X axis, we have our age groups, </a:t>
            </a:r>
          </a:p>
          <a:p>
            <a:endParaRPr lang="en-US" dirty="0"/>
          </a:p>
          <a:p>
            <a:r>
              <a:rPr lang="en-US" dirty="0"/>
              <a:t>on the y axis we have our correlative values,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and orange, green, and yellow for negative, positive and neutral valences respectively</a:t>
            </a:r>
          </a:p>
          <a:p>
            <a:endParaRPr lang="en-US" dirty="0"/>
          </a:p>
          <a:p>
            <a:r>
              <a:rPr lang="en-US" dirty="0"/>
              <a:t>so higher values mean that the patterns we observed were more similar to each other, </a:t>
            </a:r>
          </a:p>
          <a:p>
            <a:endParaRPr lang="en-US" dirty="0"/>
          </a:p>
          <a:p>
            <a:r>
              <a:rPr lang="en-US" dirty="0"/>
              <a:t>and lower values mean that they were less similar to each other within that specific Age / Valence group. </a:t>
            </a:r>
          </a:p>
          <a:p>
            <a:endParaRPr lang="en-US" dirty="0"/>
          </a:p>
          <a:p>
            <a:r>
              <a:rPr lang="en-US" dirty="0"/>
              <a:t>And lastly, we have valence as our moderator with relevant key over to the right.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87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see no differences among adults by valence</a:t>
            </a:r>
          </a:p>
          <a:p>
            <a:endParaRPr lang="en-US" dirty="0"/>
          </a:p>
          <a:p>
            <a:r>
              <a:rPr lang="en-US" dirty="0"/>
              <a:t>This is in line with what we suspect, that valence might not be as appropriate of a heuristic or model for adults, being too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57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children, we do see differences between negative and positive and positive and neutral,</a:t>
            </a:r>
          </a:p>
          <a:p>
            <a:endParaRPr lang="en-US" dirty="0"/>
          </a:p>
          <a:p>
            <a:r>
              <a:rPr lang="en-US" dirty="0"/>
              <a:t>But interestingly enough not positive and neutral</a:t>
            </a:r>
          </a:p>
          <a:p>
            <a:endParaRPr lang="en-US" dirty="0"/>
          </a:p>
          <a:p>
            <a:r>
              <a:rPr lang="en-US" dirty="0"/>
              <a:t>This difference could be a product of the prominence a lot of negatively valenced events demonstrate</a:t>
            </a:r>
          </a:p>
          <a:p>
            <a:endParaRPr lang="en-US" dirty="0"/>
          </a:p>
          <a:p>
            <a:r>
              <a:rPr lang="en-US" dirty="0"/>
              <a:t>Especially in moral domains for children.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5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most important, </a:t>
            </a:r>
          </a:p>
          <a:p>
            <a:endParaRPr lang="en-US" dirty="0"/>
          </a:p>
          <a:p>
            <a:r>
              <a:rPr lang="en-US" dirty="0"/>
              <a:t>We see that both positive and negative, but not netural valenced stimuli,</a:t>
            </a:r>
          </a:p>
          <a:p>
            <a:endParaRPr lang="en-US" dirty="0"/>
          </a:p>
          <a:p>
            <a:r>
              <a:rPr lang="en-US" dirty="0"/>
              <a:t>Generated greater pattern similarity in children relative to adults,</a:t>
            </a:r>
          </a:p>
          <a:p>
            <a:endParaRPr lang="en-US" dirty="0"/>
          </a:p>
          <a:p>
            <a:r>
              <a:rPr lang="en-US" dirty="0"/>
              <a:t>Again which suggests that children are representing negative things pretty similarity to other negative things</a:t>
            </a:r>
          </a:p>
          <a:p>
            <a:endParaRPr lang="en-US" dirty="0"/>
          </a:p>
          <a:p>
            <a:r>
              <a:rPr lang="en-US" dirty="0"/>
              <a:t>And positive things pretty similarity to other positive things, </a:t>
            </a:r>
          </a:p>
          <a:p>
            <a:endParaRPr lang="en-US" dirty="0"/>
          </a:p>
          <a:p>
            <a:r>
              <a:rPr lang="en-US" dirty="0"/>
              <a:t>And not differentiating as much nuance as their adult counterparts seem to be doing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Lucky for me, there was plenty of background noise there </a:t>
            </a:r>
          </a:p>
          <a:p>
            <a:endParaRPr lang="en-US" dirty="0"/>
          </a:p>
          <a:p>
            <a:r>
              <a:rPr lang="en-US" dirty="0"/>
              <a:t>With an Encanto themed birthday party right in the middle Of the park.</a:t>
            </a:r>
          </a:p>
          <a:p>
            <a:endParaRPr lang="en-US" dirty="0"/>
          </a:p>
          <a:p>
            <a:r>
              <a:rPr lang="en-US" dirty="0"/>
              <a:t>Not only was it </a:t>
            </a:r>
            <a:r>
              <a:rPr lang="en-US" dirty="0" err="1"/>
              <a:t>encanto</a:t>
            </a:r>
            <a:r>
              <a:rPr lang="en-US" dirty="0"/>
              <a:t> themed,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but they had a </a:t>
            </a:r>
            <a:r>
              <a:rPr lang="en-US" dirty="0" err="1"/>
              <a:t>mirabelle</a:t>
            </a:r>
            <a:r>
              <a:rPr lang="en-US" dirty="0"/>
              <a:t> impersonator there,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who is the main character of the movie, if you’re not familiar.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94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because of the profound functional and connective prefrontal developments, </a:t>
            </a:r>
          </a:p>
          <a:p>
            <a:endParaRPr lang="en-US" dirty="0"/>
          </a:p>
          <a:p>
            <a:r>
              <a:rPr lang="en-US" dirty="0"/>
              <a:t>relative to subcortical developments, </a:t>
            </a:r>
          </a:p>
          <a:p>
            <a:endParaRPr lang="en-US" dirty="0"/>
          </a:p>
          <a:p>
            <a:r>
              <a:rPr lang="en-US" dirty="0"/>
              <a:t>we expected to see an interaction</a:t>
            </a:r>
          </a:p>
          <a:p>
            <a:endParaRPr lang="en-US" dirty="0"/>
          </a:p>
          <a:p>
            <a:r>
              <a:rPr lang="en-US" dirty="0"/>
              <a:t>Such that the difference in pattern similarity between child prefrontal and subcortical regions </a:t>
            </a:r>
          </a:p>
          <a:p>
            <a:endParaRPr lang="en-US" dirty="0"/>
          </a:p>
          <a:p>
            <a:r>
              <a:rPr lang="en-US" dirty="0"/>
              <a:t>should be greater than the difference between adult prefrontal and subcortical regions.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endParaRPr lang="en-US" dirty="0"/>
          </a:p>
          <a:p>
            <a:r>
              <a:rPr lang="en-US" dirty="0"/>
              <a:t>And of course, we take this to be a sign that adults are demonstrating greater ability in that post-representation assessment stage.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90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again have our age groups on the X axis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the y axis we have our correlative values, </a:t>
            </a:r>
          </a:p>
          <a:p>
            <a:endParaRPr lang="en-US" dirty="0"/>
          </a:p>
          <a:p>
            <a:r>
              <a:rPr lang="en-US" dirty="0"/>
              <a:t>And our ROIs are represented in the legend, with the amygdala being sort of turquoise, the nucleus accumbens being orange, and the vmPFC being purple. </a:t>
            </a:r>
          </a:p>
          <a:p>
            <a:endParaRPr lang="en-US" dirty="0"/>
          </a:p>
          <a:p>
            <a:r>
              <a:rPr lang="en-US" dirty="0"/>
              <a:t>And lastly, we now have ROI as our moderator with a little reminder of where each region is located on the left.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74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again see little pattern similarity among adults by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69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children show far greater pattern similarity in the vmPFC than they do subcortical regions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16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all regions showing a movement towards greater dissimilarity overall in the older cohort, the difference between the vmPFC and subcortical regions is more pronounced in children relative to adults.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2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[Read the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AEBC0-ADAA-46F6-8281-32DBEBB0CD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62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2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of course, this study should really only be thought of as a very limited first pass in this space.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First we have a fairly small sample for the span of development we are trying to capture.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It’s also notable we have a massive gap in our sample, in that we have no adolescents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which might really complicate these relatively simplistic theories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We also cannot make the claim that these representations are definitively affecting downstream processes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Because we only examined passive viewing, we did not ask them to make decisions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and we cannot be 100% sure about the contents of these representations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But we have some work in the pipeline that I’m very excited and that will address these limitations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23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Evaluative vs integrative </a:t>
            </a:r>
          </a:p>
          <a:p>
            <a:endParaRPr lang="en-US" dirty="0" smtClean="0"/>
          </a:p>
          <a:p>
            <a:r>
              <a:rPr lang="en-US" dirty="0" smtClean="0"/>
              <a:t>Hit home more on</a:t>
            </a:r>
            <a:r>
              <a:rPr lang="en-US" baseline="0" dirty="0" smtClean="0"/>
              <a:t> the naturalistic benefits as well </a:t>
            </a:r>
          </a:p>
          <a:p>
            <a:r>
              <a:rPr lang="en-US" baseline="0" dirty="0" smtClean="0"/>
              <a:t>Kids struggle with traditional paradigms </a:t>
            </a:r>
          </a:p>
          <a:p>
            <a:endParaRPr lang="en-US" baseline="0" dirty="0"/>
          </a:p>
          <a:p>
            <a:r>
              <a:rPr lang="en-US" baseline="0" dirty="0" smtClean="0"/>
              <a:t>Explain the upstream 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93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5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impersonator was there,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kids were cheering,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parents were socializing, </a:t>
            </a:r>
          </a:p>
          <a:p>
            <a:endParaRPr lang="en-US" dirty="0"/>
          </a:p>
          <a:p>
            <a:r>
              <a:rPr lang="en-US" dirty="0"/>
              <a:t>It seemed like everyone was having a great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21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1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eventually the impersonator had to leave and some of the kids did not take 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37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child in particular started making a little bit of a scene,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and understandably so.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it was obvious that she was upset.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I’m sure her mother was upset too,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but to her credit her mother kept her composure. </a:t>
            </a:r>
          </a:p>
          <a:p>
            <a:endParaRPr lang="en-US" dirty="0"/>
          </a:p>
          <a:p>
            <a:r>
              <a:rPr lang="en-US" dirty="0"/>
              <a:t>The mother tried comforting her daughter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and when that didn’t work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she gave her daughter two choices: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either she would have to behave and control herself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or they would have to leave.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Unfortunately, they weren’t at the party much longer,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but they did help me illustrate a major theme for my talk today.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0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so in this study we wanted to know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Three things we care about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Examples fit into the motivating examples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Adults can integrate multiple features, while children might not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52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being that development has a significant impact upon our affective cognitions, experiences, and expressions.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in and of itself isn’t really news.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But where</a:t>
            </a:r>
            <a:r>
              <a:rPr lang="en-US" baseline="0" dirty="0"/>
              <a:t> and how these differences can be observed is something we as scientists are still appreciating </a:t>
            </a:r>
            <a:br>
              <a:rPr lang="en-US" baseline="0" dirty="0"/>
            </a:br>
            <a:r>
              <a:rPr lang="en-US" baseline="0" dirty="0"/>
              <a:t/>
            </a:r>
            <a:br>
              <a:rPr lang="en-US" baseline="0" dirty="0"/>
            </a:br>
            <a:r>
              <a:rPr lang="en-US" baseline="0" dirty="0"/>
              <a:t>What we know 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AEBC0-ADAA-46F6-8281-32DBEBB0CD4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6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49B4-5508-4D55-BE40-DF84E9B4D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33E9B-EE8F-4A85-BA3A-819A02152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842BC-11A7-4D40-B6D2-96409466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E2F7-0356-4A68-9B1F-324194C55C3C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75952-5DEB-40FE-8C36-3CB53E75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181A-1FF1-46EF-A141-568A3F60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45AE-6B73-4FD8-92F7-236CDEE1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B5DB0-0F02-4AFA-A25D-2798EDC7D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A54FE-E999-46C0-83AE-568ED068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44E1-F7A9-44F8-AE84-FAF8EADA7239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2B71-488B-4F10-AF84-A488179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16FF3-38F9-4BED-BF4E-B3693A57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8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80A9D-BD37-4C61-B2E5-8F8C1D15F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C01D8-F0C2-4A5E-9912-458D7342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5173C-1D5D-4353-8D98-37BDBA58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1111-5FB7-4382-A73C-B74282CD77DC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B48C0-FBD6-4E93-984D-A072F4DD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57465-F6DF-4DE0-A6AC-7552B272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1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3659-97F4-4125-8528-44845F97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88A26-01DA-4996-AA11-0145ACD50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DBFAB-68E4-476B-9CFD-65A353DA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A92D-C792-4272-A954-E0A2D9B99AC1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85B6-3738-46A1-82CC-0B49267E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35FB6-028C-4AF3-BEE7-E9825B93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3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E547-A3FA-40D4-820D-7CE08867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5EC15-D8A2-484A-BE30-FB580BC08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48CE-4B88-41B9-BB22-C0F97FC8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10E69-B18D-437E-9932-B33C16D7456C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EB388-B686-4BB2-BEBD-CDE23F2A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2D122-3A9B-41A0-9542-5CFD61BB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7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3960-A869-4EB7-84D0-426D484B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4098-2FDC-42A4-B279-4E1496925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AAFF5-BA7F-4BB8-9BF0-C84B9246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E36C-9E4B-445C-B8C9-7A6371EC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B6E4-778B-4F42-91D1-59267F47A685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CC4AA-27C1-4AB7-8863-BBBB1EFD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027D7-EB0D-4757-AFF9-205CBFE9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8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A2B9-A27A-4BB1-AFD5-A2F52723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30E7E-ED7C-47E2-A939-8686BEE5B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602F3-35AE-4CBD-BB33-84B9F733E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B2C15-AE5D-4AF9-88EF-18534ABBB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4792F-0420-4BBF-8B71-290A72CA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DD1B5-B9E3-4D93-B21C-C4EE89E4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66BD-503E-4FD7-9028-D199CCA81F63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94282-96A5-42BA-949D-B5E29E2A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78E87-A657-4096-92F9-4DA7FD52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7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0D68-08D5-43A2-A1E7-BAE165CC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06F21-448E-4722-9336-7BDD820A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CE87-4FDE-463A-A72C-AE885CB65936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805E-FB07-48F1-93A9-FFA21AD9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360F0-180E-410A-A0FC-6D81B3F2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22A47-5DDC-4409-9047-1F4FEAED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252F-E063-4FC4-BA81-7ACCA9F2BA78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B24C8-984C-4218-AFB9-EF320B9F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CF2FA-77F8-48F6-8F73-6D364069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3C75-CE7F-4690-81ED-A7D906C7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B794-C44A-4178-A105-833D25C5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70003-1C61-437F-B03D-AEFDE4481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22812-8250-495B-99B1-C517F775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3EE7-6188-4116-B87C-8F72B22834F3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8F9CA-57C9-4345-8125-D79FD89F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DD5B2-C5EC-4097-894C-5323FE9D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0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4984-FD2A-4EF3-B399-BFFBF2DA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E74C6-D23E-4EFF-8EA4-E5ED1BB14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984FE-FE26-4597-9E13-0AD62E9C4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CC777-F0A7-4A65-BBA5-722BE965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477E4-6BAF-4941-A0A7-DDBF1800F018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95F15-B69C-4D52-82E3-2239FA37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39D6A-D8D5-4B43-8F1F-740469B1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1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75A05D-B00B-48D4-BA32-70EC1476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6E1A8-97CF-4B9A-A602-014C132B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3DA28-F2A4-4D0A-9EE3-9DA4DC030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B950-DF2D-4C02-8773-52B786C1B8BB}" type="datetime1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40065-E0FF-4992-B118-545E3FA6C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05E5-98EF-4017-AB6F-0AC4D9A50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BF82C-E13A-41E3-8FC7-D3379C9C3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9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ugustanadenver.org/ministries/children-youth-family/children/girls-huggin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nthesquarerealestate.com/neighborhood/queen-villag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genre828627152.wordpress.com/2021/11/29/disneys-encanto-is-a-hit-over-holiday-weekend-box-office-top-5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www.onthesquarerealestate.com/neighborhood/queen-village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reddit.com/r/momusworthy/comments/7vsuu1/the_limit_does_not_exist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2.png"/><Relationship Id="rId4" Type="http://schemas.openxmlformats.org/officeDocument/2006/relationships/hyperlink" Target="https://www.onthesquarerealestate.com/neighborhood/queen-village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genre828627152.wordpress.com/2021/11/29/disneys-encanto-is-a-hit-over-holiday-weekend-box-office-top-5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www.onthesquarerealestate.com/neighborhood/queen-village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hutterstock.com/image-photo/any-questions-165060995" TargetMode="Externa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jpg"/><Relationship Id="rId7" Type="http://schemas.openxmlformats.org/officeDocument/2006/relationships/hyperlink" Target="https://ongenre828627152.wordpress.com/2021/11/29/disneys-encanto-is-a-hit-over-holiday-weekend-box-office-top-5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hyperlink" Target="https://www.onthesquarerealestate.com/neighborhood/queen-village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hyperlink" Target="https://ongenre828627152.wordpress.com/2021/11/29/disneys-encanto-is-a-hit-over-holiday-weekend-box-office-top-5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8.png"/><Relationship Id="rId4" Type="http://schemas.openxmlformats.org/officeDocument/2006/relationships/hyperlink" Target="https://www.onthesquarerealestate.com/neighborhood/queen-villag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etapixel.com/2012/05/10/growing-up-in-photos-thirteen-first-days-of-school/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E79CF-980A-46E7-9780-53786507F12D}"/>
              </a:ext>
            </a:extLst>
          </p:cNvPr>
          <p:cNvSpPr txBox="1"/>
          <p:nvPr/>
        </p:nvSpPr>
        <p:spPr>
          <a:xfrm>
            <a:off x="438912" y="5272459"/>
            <a:ext cx="4832803" cy="904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Presented By: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William Mitchell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C3ECD-7407-0ED3-3AEB-1545CF37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24" y="621526"/>
            <a:ext cx="2052338" cy="1546283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EF5610F-4A9F-480A-8DA4-636C7FE06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8" t="39936" r="8009" b="16017"/>
          <a:stretch/>
        </p:blipFill>
        <p:spPr>
          <a:xfrm>
            <a:off x="7341344" y="2578226"/>
            <a:ext cx="3645698" cy="93260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F7BB7-7CBB-4E4C-8182-5445589E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9529" y="6356350"/>
            <a:ext cx="1423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3FA08-36ED-6CE9-BD86-F780FC440521}"/>
              </a:ext>
            </a:extLst>
          </p:cNvPr>
          <p:cNvSpPr/>
          <p:nvPr/>
        </p:nvSpPr>
        <p:spPr>
          <a:xfrm>
            <a:off x="438912" y="2046514"/>
            <a:ext cx="5178117" cy="474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D8B37-886A-4DFD-8373-4B15093BA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90" y="1659929"/>
            <a:ext cx="4832802" cy="25674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Differences in neural representative patterns between adults and children using naturalistic stimuli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B8895-51A2-E26F-3DC3-2CCDB0BE7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218" y="3921251"/>
            <a:ext cx="34099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88E1-EADF-45EC-B07E-8F80378F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232181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sz="4100" dirty="0"/>
              <a:t>Development &amp; Affective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0B197-9EDD-4E89-BC65-88BC23C8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513" y="1416558"/>
            <a:ext cx="8984974" cy="4024884"/>
          </a:xfrm>
        </p:spPr>
        <p:txBody>
          <a:bodyPr anchor="t">
            <a:normAutofit/>
          </a:bodyPr>
          <a:lstStyle/>
          <a:p>
            <a:r>
              <a:rPr lang="en-US" sz="2000" dirty="0"/>
              <a:t>Children behaviorally express emotions at about 6 weeks and semantically at about 2 years of age </a:t>
            </a:r>
            <a:r>
              <a:rPr lang="en-US" sz="2000" baseline="30000" dirty="0"/>
              <a:t>1</a:t>
            </a:r>
            <a:r>
              <a:rPr lang="en-US" sz="2000" dirty="0"/>
              <a:t>.</a:t>
            </a:r>
          </a:p>
          <a:p>
            <a:pPr lvl="1"/>
            <a:r>
              <a:rPr lang="en-US" sz="1600" dirty="0"/>
              <a:t>Social Smiling</a:t>
            </a:r>
          </a:p>
          <a:p>
            <a:pPr lvl="1"/>
            <a:r>
              <a:rPr lang="en-US" sz="1600" dirty="0"/>
              <a:t>Emotion Labeling</a:t>
            </a:r>
            <a:br>
              <a:rPr lang="en-US" sz="1600" dirty="0"/>
            </a:br>
            <a:endParaRPr lang="en-US" sz="1600" dirty="0"/>
          </a:p>
          <a:p>
            <a:r>
              <a:rPr lang="en-US" sz="2000" dirty="0"/>
              <a:t>Ability to read others’ emotions improves with age 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Affective differentiation provides nuance with age </a:t>
            </a:r>
            <a:r>
              <a:rPr lang="en-US" sz="2000" baseline="30000" dirty="0"/>
              <a:t>3</a:t>
            </a:r>
            <a:endParaRPr lang="en-US" sz="1600" dirty="0"/>
          </a:p>
          <a:p>
            <a:pPr lvl="1"/>
            <a:r>
              <a:rPr lang="en-US" sz="1600" dirty="0"/>
              <a:t>Valence still holds significance, but is not as defining to emotion differentiation in adulthood </a:t>
            </a:r>
            <a:r>
              <a:rPr lang="en-US" sz="1600" baseline="30000" dirty="0"/>
              <a:t>4-6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CDA5F-C983-428E-BA61-99A96133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3713" y="6108192"/>
            <a:ext cx="548640" cy="548640"/>
          </a:xfrm>
          <a:prstGeom prst="ellipse">
            <a:avLst/>
          </a:prstGeom>
          <a:solidFill>
            <a:srgbClr val="808080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487BF82C-E13A-41E3-8FC7-D3379C9C34FC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E3044-CBB2-4E07-B6D6-FC3CA9887AD0}"/>
              </a:ext>
            </a:extLst>
          </p:cNvPr>
          <p:cNvSpPr txBox="1"/>
          <p:nvPr/>
        </p:nvSpPr>
        <p:spPr>
          <a:xfrm>
            <a:off x="45607" y="5733937"/>
            <a:ext cx="1972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Wellman et al., 1995</a:t>
            </a:r>
          </a:p>
          <a:p>
            <a:r>
              <a:rPr lang="en-US" sz="1000" dirty="0"/>
              <a:t>2 Fabes et al., 1991</a:t>
            </a:r>
          </a:p>
          <a:p>
            <a:r>
              <a:rPr lang="en-US" sz="1000" dirty="0"/>
              <a:t>3 Widen &amp; Russel, 2003</a:t>
            </a:r>
          </a:p>
          <a:p>
            <a:r>
              <a:rPr lang="en-US" sz="1000" dirty="0"/>
              <a:t>4 Ansfield, 2007</a:t>
            </a:r>
          </a:p>
          <a:p>
            <a:r>
              <a:rPr lang="en-US" sz="1000" dirty="0"/>
              <a:t>5 Krumhuber and Manstead, 2009</a:t>
            </a:r>
          </a:p>
          <a:p>
            <a:r>
              <a:rPr lang="en-US" sz="1000" dirty="0"/>
              <a:t>6 Szczurek et al., 2012</a:t>
            </a:r>
          </a:p>
        </p:txBody>
      </p:sp>
      <p:pic>
        <p:nvPicPr>
          <p:cNvPr id="7" name="Picture 6" descr="A picture containing person, grass, outdoor, little&#10;&#10;Description automatically generated">
            <a:extLst>
              <a:ext uri="{FF2B5EF4-FFF2-40B4-BE49-F238E27FC236}">
                <a16:creationId xmlns:a16="http://schemas.microsoft.com/office/drawing/2014/main" id="{0CDB76E3-6343-4483-BC0E-738725A95F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4677219" y="4787088"/>
            <a:ext cx="2837562" cy="18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05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88E1-EADF-45EC-B07E-8F80378F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51" y="352487"/>
            <a:ext cx="6638236" cy="1461778"/>
          </a:xfrm>
        </p:spPr>
        <p:txBody>
          <a:bodyPr>
            <a:normAutofit/>
          </a:bodyPr>
          <a:lstStyle/>
          <a:p>
            <a:r>
              <a:rPr lang="en-US" sz="4000" dirty="0"/>
              <a:t>Affective Neural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0B197-9EDD-4E89-BC65-88BC23C8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078" y="1660882"/>
            <a:ext cx="4960730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adults, AMY and NAcc project to vmPFC and vmPFC projects back to subcortical regions, constituting part of an affective self-regulatory loop. </a:t>
            </a:r>
            <a:r>
              <a:rPr lang="en-US" sz="2000" baseline="30000" dirty="0"/>
              <a:t>1-3</a:t>
            </a:r>
            <a:br>
              <a:rPr lang="en-US" sz="2000" baseline="30000" dirty="0"/>
            </a:br>
            <a:r>
              <a:rPr lang="en-US" sz="2000" baseline="30000" dirty="0"/>
              <a:t/>
            </a:r>
            <a:br>
              <a:rPr lang="en-US" sz="2000" baseline="30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During development, projections from amygdala to vmPFC may emerge earlier than projections from vmPFC to amygdala </a:t>
            </a:r>
            <a:r>
              <a:rPr lang="en-US" sz="2000" baseline="30000" dirty="0"/>
              <a:t>4,5</a:t>
            </a:r>
          </a:p>
          <a:p>
            <a:pPr marL="0" indent="0">
              <a:buNone/>
            </a:pPr>
            <a:endParaRPr lang="en-US" sz="2000" baseline="30000" dirty="0"/>
          </a:p>
          <a:p>
            <a:pPr marL="0" indent="0">
              <a:buNone/>
            </a:pPr>
            <a:r>
              <a:rPr lang="en-US" sz="2000" dirty="0"/>
              <a:t>Quality of vmPFC-AMY connectivity alters around age 10 </a:t>
            </a:r>
            <a:r>
              <a:rPr lang="en-US" sz="2000" baseline="30000" dirty="0"/>
              <a:t>6</a:t>
            </a:r>
            <a:endParaRPr lang="en-US" sz="1800" baseline="300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57435-2CD5-41AE-A4AB-3B47F477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170" y="1504735"/>
            <a:ext cx="2329653" cy="45017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CDA5F-C983-428E-BA61-99A96133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C87CD-2916-48FE-B1DB-9EC348D8C66F}"/>
              </a:ext>
            </a:extLst>
          </p:cNvPr>
          <p:cNvSpPr txBox="1"/>
          <p:nvPr/>
        </p:nvSpPr>
        <p:spPr>
          <a:xfrm>
            <a:off x="0" y="6045071"/>
            <a:ext cx="13789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 Davis and Whalen, 2001</a:t>
            </a:r>
          </a:p>
          <a:p>
            <a:r>
              <a:rPr lang="en-US" sz="800" dirty="0"/>
              <a:t>2 Levita et al., 2009</a:t>
            </a:r>
          </a:p>
          <a:p>
            <a:r>
              <a:rPr lang="en-US" sz="800" dirty="0"/>
              <a:t>3 Bjanji et al., 2019</a:t>
            </a:r>
          </a:p>
          <a:p>
            <a:r>
              <a:rPr lang="en-US" sz="800" dirty="0"/>
              <a:t>4 Bouwmeester et al., 2002a</a:t>
            </a:r>
          </a:p>
          <a:p>
            <a:r>
              <a:rPr lang="en-US" sz="800" dirty="0"/>
              <a:t>5 Bouwmeester et al., 2002b</a:t>
            </a:r>
          </a:p>
          <a:p>
            <a:r>
              <a:rPr lang="en-US" sz="800" dirty="0"/>
              <a:t>6 Gee et al., 2013</a:t>
            </a:r>
          </a:p>
          <a:p>
            <a:endParaRPr lang="en-US" sz="800" dirty="0"/>
          </a:p>
          <a:p>
            <a:endParaRPr lang="en-US" sz="800" dirty="0"/>
          </a:p>
        </p:txBody>
      </p:sp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48C461F2-C7D2-C0C3-4AF1-4325AB7E23D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5243" y="1811461"/>
            <a:ext cx="914400" cy="914400"/>
          </a:xfrm>
          <a:prstGeom prst="rect">
            <a:avLst/>
          </a:prstGeom>
        </p:spPr>
      </p:pic>
      <p:pic>
        <p:nvPicPr>
          <p:cNvPr id="8" name="Graphic 7" descr="Child with balloon with solid fill">
            <a:extLst>
              <a:ext uri="{FF2B5EF4-FFF2-40B4-BE49-F238E27FC236}">
                <a16:creationId xmlns:a16="http://schemas.microsoft.com/office/drawing/2014/main" id="{8DE9E400-03D4-3BEA-D931-824E0C281A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5243" y="36374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A45E-22E0-4643-AF27-20D0E28E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9038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Neural regulatory development alters the representation of affective information between childhood and early adulthood 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20442-D884-4BB5-974C-C98AD6C5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850B23-8465-45F6-821A-E9ACF55D6790}"/>
              </a:ext>
            </a:extLst>
          </p:cNvPr>
          <p:cNvSpPr/>
          <p:nvPr/>
        </p:nvSpPr>
        <p:spPr>
          <a:xfrm>
            <a:off x="5036434" y="4790292"/>
            <a:ext cx="1269277" cy="10450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7F4F9-F0E8-4C10-BE63-E7A1B82A8234}"/>
              </a:ext>
            </a:extLst>
          </p:cNvPr>
          <p:cNvSpPr txBox="1"/>
          <p:nvPr/>
        </p:nvSpPr>
        <p:spPr>
          <a:xfrm>
            <a:off x="9059174" y="6400412"/>
            <a:ext cx="2114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Casey, Getz, &amp; Galvan, 2008; </a:t>
            </a:r>
          </a:p>
        </p:txBody>
      </p:sp>
      <p:pic>
        <p:nvPicPr>
          <p:cNvPr id="9" name="Picture 8" descr="Young girl thumbs down">
            <a:extLst>
              <a:ext uri="{FF2B5EF4-FFF2-40B4-BE49-F238E27FC236}">
                <a16:creationId xmlns:a16="http://schemas.microsoft.com/office/drawing/2014/main" id="{C3AEEEE5-0A5C-A6A0-8BEE-7DEE82CE60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3" y="4170067"/>
            <a:ext cx="763394" cy="2375822"/>
          </a:xfrm>
          <a:prstGeom prst="rect">
            <a:avLst/>
          </a:prstGeom>
        </p:spPr>
      </p:pic>
      <p:pic>
        <p:nvPicPr>
          <p:cNvPr id="10" name="Picture 9" descr="Young casual woman crossed arms frowning">
            <a:extLst>
              <a:ext uri="{FF2B5EF4-FFF2-40B4-BE49-F238E27FC236}">
                <a16:creationId xmlns:a16="http://schemas.microsoft.com/office/drawing/2014/main" id="{556AB0CE-5651-2EF7-D73A-2E9A4A041C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659" y="3455506"/>
            <a:ext cx="864571" cy="309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5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8ED2-5003-7890-8BF9-7299DCE48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253331"/>
            <a:ext cx="43434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Emotion is:</a:t>
            </a:r>
            <a:br>
              <a:rPr lang="en-US" sz="3600" dirty="0"/>
            </a:br>
            <a:endParaRPr lang="en-US" sz="3600" dirty="0"/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Dynamic</a:t>
            </a:r>
            <a:br>
              <a:rPr lang="en-US" sz="2800" dirty="0"/>
            </a:br>
            <a:endParaRPr lang="en-US" sz="2800" dirty="0"/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Multimodal</a:t>
            </a:r>
            <a:br>
              <a:rPr lang="en-US" sz="2800" dirty="0"/>
            </a:br>
            <a:endParaRPr lang="en-US" sz="2800" dirty="0"/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Multidimensional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7C11FF-E5A2-F6AB-DC2D-06883041C8C1}"/>
              </a:ext>
            </a:extLst>
          </p:cNvPr>
          <p:cNvGrpSpPr/>
          <p:nvPr/>
        </p:nvGrpSpPr>
        <p:grpSpPr>
          <a:xfrm>
            <a:off x="1193800" y="2334806"/>
            <a:ext cx="596900" cy="2188388"/>
            <a:chOff x="1384300" y="2692400"/>
            <a:chExt cx="381000" cy="1557375"/>
          </a:xfrm>
        </p:grpSpPr>
        <p:pic>
          <p:nvPicPr>
            <p:cNvPr id="5" name="Graphic 4" descr="Hourglass 30% with solid fill">
              <a:extLst>
                <a:ext uri="{FF2B5EF4-FFF2-40B4-BE49-F238E27FC236}">
                  <a16:creationId xmlns:a16="http://schemas.microsoft.com/office/drawing/2014/main" id="{49510658-54B2-B385-73D4-BE9749462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84300" y="2692400"/>
              <a:ext cx="381000" cy="381000"/>
            </a:xfrm>
            <a:prstGeom prst="rect">
              <a:avLst/>
            </a:prstGeom>
          </p:spPr>
        </p:pic>
        <p:pic>
          <p:nvPicPr>
            <p:cNvPr id="7" name="Graphic 6" descr="Sound Medium with solid fill">
              <a:extLst>
                <a:ext uri="{FF2B5EF4-FFF2-40B4-BE49-F238E27FC236}">
                  <a16:creationId xmlns:a16="http://schemas.microsoft.com/office/drawing/2014/main" id="{4DEF4968-3A90-7C40-5F09-CE1B8930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384300" y="3279000"/>
              <a:ext cx="231000" cy="231000"/>
            </a:xfrm>
            <a:prstGeom prst="rect">
              <a:avLst/>
            </a:prstGeom>
          </p:spPr>
        </p:pic>
        <p:pic>
          <p:nvPicPr>
            <p:cNvPr id="9" name="Graphic 8" descr="Video camera with solid fill">
              <a:extLst>
                <a:ext uri="{FF2B5EF4-FFF2-40B4-BE49-F238E27FC236}">
                  <a16:creationId xmlns:a16="http://schemas.microsoft.com/office/drawing/2014/main" id="{6355DBF9-4212-209C-BCC2-2F217FDE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534300" y="3429000"/>
              <a:ext cx="231000" cy="231000"/>
            </a:xfrm>
            <a:prstGeom prst="rect">
              <a:avLst/>
            </a:prstGeom>
          </p:spPr>
        </p:pic>
        <p:pic>
          <p:nvPicPr>
            <p:cNvPr id="11" name="Graphic 10" descr="Grinning face with solid fill with solid fill">
              <a:extLst>
                <a:ext uri="{FF2B5EF4-FFF2-40B4-BE49-F238E27FC236}">
                  <a16:creationId xmlns:a16="http://schemas.microsoft.com/office/drawing/2014/main" id="{5ECC24FD-3178-3565-62B9-E8029B47A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384300" y="3868775"/>
              <a:ext cx="231000" cy="231000"/>
            </a:xfrm>
            <a:prstGeom prst="rect">
              <a:avLst/>
            </a:prstGeom>
          </p:spPr>
        </p:pic>
        <p:pic>
          <p:nvPicPr>
            <p:cNvPr id="13" name="Graphic 12" descr="Smiling face with solid fill with solid fill">
              <a:extLst>
                <a:ext uri="{FF2B5EF4-FFF2-40B4-BE49-F238E27FC236}">
                  <a16:creationId xmlns:a16="http://schemas.microsoft.com/office/drawing/2014/main" id="{2B5CC065-E42E-A4B1-F71B-EFDDE5A24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534300" y="4018775"/>
              <a:ext cx="231000" cy="23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5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F8AEA-3ADF-F523-7BF2-E2B86A42B84B}"/>
              </a:ext>
            </a:extLst>
          </p:cNvPr>
          <p:cNvSpPr txBox="1"/>
          <p:nvPr/>
        </p:nvSpPr>
        <p:spPr>
          <a:xfrm>
            <a:off x="6096000" y="1071604"/>
            <a:ext cx="56769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Traditional unimodal stimuli sets may not elicit sufficient affective responses</a:t>
            </a:r>
            <a:br>
              <a:rPr lang="en-US" sz="3600" dirty="0"/>
            </a:b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Naturalistic movie stimuli can move us towards greater ecological validity, yielding more accurate affective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153BB8-ED3D-30DA-6390-F77474A14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253331"/>
            <a:ext cx="43434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Emotion is:</a:t>
            </a:r>
            <a:br>
              <a:rPr lang="en-US" sz="3600" dirty="0"/>
            </a:br>
            <a:endParaRPr lang="en-US" sz="3600" dirty="0"/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Dynamic</a:t>
            </a:r>
            <a:br>
              <a:rPr lang="en-US" sz="2800" dirty="0"/>
            </a:br>
            <a:endParaRPr lang="en-US" sz="2800" dirty="0"/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Multimodal</a:t>
            </a:r>
            <a:br>
              <a:rPr lang="en-US" sz="2800" dirty="0"/>
            </a:br>
            <a:endParaRPr lang="en-US" sz="2800" dirty="0"/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Multidimensional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7BD2FC-189E-E242-91C1-E6A5F5BCE647}"/>
              </a:ext>
            </a:extLst>
          </p:cNvPr>
          <p:cNvGrpSpPr/>
          <p:nvPr/>
        </p:nvGrpSpPr>
        <p:grpSpPr>
          <a:xfrm>
            <a:off x="1193800" y="2334806"/>
            <a:ext cx="596900" cy="2188388"/>
            <a:chOff x="1384300" y="2692400"/>
            <a:chExt cx="381000" cy="1557375"/>
          </a:xfrm>
        </p:grpSpPr>
        <p:pic>
          <p:nvPicPr>
            <p:cNvPr id="17" name="Graphic 16" descr="Hourglass 30% with solid fill">
              <a:extLst>
                <a:ext uri="{FF2B5EF4-FFF2-40B4-BE49-F238E27FC236}">
                  <a16:creationId xmlns:a16="http://schemas.microsoft.com/office/drawing/2014/main" id="{99CEA237-7FA0-A523-7DF7-622A5BF2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84300" y="2692400"/>
              <a:ext cx="381000" cy="381000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F282A523-3F3F-5DCA-27AD-BF671448C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384300" y="3279000"/>
              <a:ext cx="231000" cy="231000"/>
            </a:xfrm>
            <a:prstGeom prst="rect">
              <a:avLst/>
            </a:prstGeom>
          </p:spPr>
        </p:pic>
        <p:pic>
          <p:nvPicPr>
            <p:cNvPr id="19" name="Graphic 18" descr="Video camera with solid fill">
              <a:extLst>
                <a:ext uri="{FF2B5EF4-FFF2-40B4-BE49-F238E27FC236}">
                  <a16:creationId xmlns:a16="http://schemas.microsoft.com/office/drawing/2014/main" id="{53C5C28C-E444-EAC4-00D8-DA03561E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534300" y="3429000"/>
              <a:ext cx="231000" cy="231000"/>
            </a:xfrm>
            <a:prstGeom prst="rect">
              <a:avLst/>
            </a:prstGeom>
          </p:spPr>
        </p:pic>
        <p:pic>
          <p:nvPicPr>
            <p:cNvPr id="20" name="Graphic 19" descr="Grinning face with solid fill with solid fill">
              <a:extLst>
                <a:ext uri="{FF2B5EF4-FFF2-40B4-BE49-F238E27FC236}">
                  <a16:creationId xmlns:a16="http://schemas.microsoft.com/office/drawing/2014/main" id="{CD0DF640-0F84-2ADC-5036-C87E6FFF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384300" y="3868775"/>
              <a:ext cx="231000" cy="231000"/>
            </a:xfrm>
            <a:prstGeom prst="rect">
              <a:avLst/>
            </a:prstGeom>
          </p:spPr>
        </p:pic>
        <p:pic>
          <p:nvPicPr>
            <p:cNvPr id="21" name="Graphic 20" descr="Smiling face with solid fill with solid fill">
              <a:extLst>
                <a:ext uri="{FF2B5EF4-FFF2-40B4-BE49-F238E27FC236}">
                  <a16:creationId xmlns:a16="http://schemas.microsoft.com/office/drawing/2014/main" id="{F1550BDE-10A6-F070-0C89-9784B8E68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534300" y="4018775"/>
              <a:ext cx="231000" cy="23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09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3BA5F-D86F-4953-94C4-99A92489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1" y="5139819"/>
            <a:ext cx="5018104" cy="1581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similarly do children and adults represent the </a:t>
            </a:r>
            <a:r>
              <a:rPr lang="en-US" sz="3200" dirty="0">
                <a:solidFill>
                  <a:schemeClr val="accent2"/>
                </a:solidFill>
              </a:rPr>
              <a:t>same affective information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 descr="Young school girl hands on chin">
            <a:extLst>
              <a:ext uri="{FF2B5EF4-FFF2-40B4-BE49-F238E27FC236}">
                <a16:creationId xmlns:a16="http://schemas.microsoft.com/office/drawing/2014/main" id="{4DF7777C-E910-4984-870D-D99B276B6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2557"/>
          <a:stretch/>
        </p:blipFill>
        <p:spPr>
          <a:xfrm>
            <a:off x="-234386" y="2334234"/>
            <a:ext cx="2454188" cy="4660292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B5EE-50B3-45C6-BA61-1BA559A5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DD28A-131B-4AE8-AC68-908FFEBF5B04}"/>
              </a:ext>
            </a:extLst>
          </p:cNvPr>
          <p:cNvSpPr txBox="1"/>
          <p:nvPr/>
        </p:nvSpPr>
        <p:spPr>
          <a:xfrm>
            <a:off x="3990358" y="4431933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THE BIG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pic>
        <p:nvPicPr>
          <p:cNvPr id="8" name="Picture 7" descr="Woman hand on face">
            <a:extLst>
              <a:ext uri="{FF2B5EF4-FFF2-40B4-BE49-F238E27FC236}">
                <a16:creationId xmlns:a16="http://schemas.microsoft.com/office/drawing/2014/main" id="{B523B690-7969-4D99-9985-5B5FD61CA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00"/>
          <a:stretch/>
        </p:blipFill>
        <p:spPr>
          <a:xfrm>
            <a:off x="9867893" y="1904048"/>
            <a:ext cx="2743201" cy="5090478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6" name="Graphic 15" descr="Grinning face outline with solid fill">
            <a:extLst>
              <a:ext uri="{FF2B5EF4-FFF2-40B4-BE49-F238E27FC236}">
                <a16:creationId xmlns:a16="http://schemas.microsoft.com/office/drawing/2014/main" id="{100D03F6-6A59-43B5-AC25-BE933227C5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70311" y="1093427"/>
            <a:ext cx="914400" cy="914400"/>
          </a:xfrm>
          <a:prstGeom prst="rect">
            <a:avLst/>
          </a:prstGeom>
        </p:spPr>
      </p:pic>
      <p:pic>
        <p:nvPicPr>
          <p:cNvPr id="19" name="Graphic 18" descr="Confused face outline outline">
            <a:extLst>
              <a:ext uri="{FF2B5EF4-FFF2-40B4-BE49-F238E27FC236}">
                <a16:creationId xmlns:a16="http://schemas.microsoft.com/office/drawing/2014/main" id="{B7FA0BD6-89FA-4B54-9276-59467372F43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217069" y="682652"/>
            <a:ext cx="914400" cy="914400"/>
          </a:xfrm>
          <a:prstGeom prst="rect">
            <a:avLst/>
          </a:prstGeom>
        </p:spPr>
      </p:pic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913F01AE-5872-4083-AAB5-54905806F54C}"/>
              </a:ext>
            </a:extLst>
          </p:cNvPr>
          <p:cNvSpPr/>
          <p:nvPr/>
        </p:nvSpPr>
        <p:spPr>
          <a:xfrm>
            <a:off x="462288" y="776748"/>
            <a:ext cx="3130447" cy="1661720"/>
          </a:xfrm>
          <a:prstGeom prst="cloudCallou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B16FA370-44D4-4527-A414-40E7D56EB1F6}"/>
              </a:ext>
            </a:extLst>
          </p:cNvPr>
          <p:cNvSpPr/>
          <p:nvPr/>
        </p:nvSpPr>
        <p:spPr>
          <a:xfrm flipH="1">
            <a:off x="8109046" y="375655"/>
            <a:ext cx="3130447" cy="1661720"/>
          </a:xfrm>
          <a:prstGeom prst="cloudCallou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E80322D-772A-4286-AEB7-B25BAE8723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04721" y="2630095"/>
            <a:ext cx="4751468" cy="1770981"/>
          </a:xfrm>
          <a:prstGeom prst="curvedConnector3">
            <a:avLst>
              <a:gd name="adj1" fmla="val 99715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5486119" y="931910"/>
            <a:ext cx="1210451" cy="3101513"/>
            <a:chOff x="5491147" y="296675"/>
            <a:chExt cx="1210451" cy="310151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E631C5-97D2-73B0-DA1C-F832B2EB6741}"/>
                </a:ext>
              </a:extLst>
            </p:cNvPr>
            <p:cNvGrpSpPr/>
            <p:nvPr/>
          </p:nvGrpSpPr>
          <p:grpSpPr>
            <a:xfrm>
              <a:off x="5491147" y="296675"/>
              <a:ext cx="1210451" cy="3101513"/>
              <a:chOff x="8442500" y="1387842"/>
              <a:chExt cx="1432464" cy="37432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217CE2A-F2B4-74E1-2712-B6D2A04899A4}"/>
                  </a:ext>
                </a:extLst>
              </p:cNvPr>
              <p:cNvGrpSpPr/>
              <p:nvPr/>
            </p:nvGrpSpPr>
            <p:grpSpPr>
              <a:xfrm>
                <a:off x="8446574" y="1387842"/>
                <a:ext cx="1428390" cy="3743253"/>
                <a:chOff x="8426926" y="1885218"/>
                <a:chExt cx="1428390" cy="3743253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69238D3D-E2D1-F5EB-1EAE-B0F5B0F2C2EE}"/>
                    </a:ext>
                  </a:extLst>
                </p:cNvPr>
                <p:cNvSpPr/>
                <p:nvPr/>
              </p:nvSpPr>
              <p:spPr>
                <a:xfrm>
                  <a:off x="8432667" y="1885218"/>
                  <a:ext cx="1422645" cy="54864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Experience</a:t>
                  </a:r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7286ECE-6750-ED84-FC2D-559CB06B1EDE}"/>
                    </a:ext>
                  </a:extLst>
                </p:cNvPr>
                <p:cNvSpPr/>
                <p:nvPr/>
              </p:nvSpPr>
              <p:spPr>
                <a:xfrm>
                  <a:off x="8432671" y="3518821"/>
                  <a:ext cx="1422645" cy="54864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Representation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4173A9F1-607F-30FD-5418-143BF0E37509}"/>
                    </a:ext>
                  </a:extLst>
                </p:cNvPr>
                <p:cNvSpPr/>
                <p:nvPr/>
              </p:nvSpPr>
              <p:spPr>
                <a:xfrm>
                  <a:off x="8426926" y="5079831"/>
                  <a:ext cx="1422645" cy="54864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Behavior</a:t>
                  </a: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F066996-C9B0-11C9-6674-9199878D5D3B}"/>
                    </a:ext>
                  </a:extLst>
                </p:cNvPr>
                <p:cNvCxnSpPr>
                  <a:cxnSpLocks/>
                  <a:endCxn id="40" idx="0"/>
                </p:cNvCxnSpPr>
                <p:nvPr/>
              </p:nvCxnSpPr>
              <p:spPr>
                <a:xfrm>
                  <a:off x="9143994" y="3244501"/>
                  <a:ext cx="0" cy="27432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92B1C2B-A0F2-7A2E-E486-140369FCACE7}"/>
                    </a:ext>
                  </a:extLst>
                </p:cNvPr>
                <p:cNvCxnSpPr/>
                <p:nvPr/>
              </p:nvCxnSpPr>
              <p:spPr>
                <a:xfrm>
                  <a:off x="9143987" y="4067461"/>
                  <a:ext cx="0" cy="27432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5201EF75-B7B2-8CB6-CEA7-43C71EF6FE42}"/>
                    </a:ext>
                  </a:extLst>
                </p:cNvPr>
                <p:cNvCxnSpPr/>
                <p:nvPr/>
              </p:nvCxnSpPr>
              <p:spPr>
                <a:xfrm>
                  <a:off x="9138246" y="4824633"/>
                  <a:ext cx="0" cy="27432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875DFB33-5722-776C-26A0-FAE44AFEE4A1}"/>
                  </a:ext>
                </a:extLst>
              </p:cNvPr>
              <p:cNvSpPr/>
              <p:nvPr/>
            </p:nvSpPr>
            <p:spPr>
              <a:xfrm>
                <a:off x="8442500" y="2204248"/>
                <a:ext cx="1422645" cy="5486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Perception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001DE0C-A117-3062-D24B-5F0499357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225" y="1929928"/>
                <a:ext cx="0" cy="2743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Oval 1"/>
            <p:cNvSpPr/>
            <p:nvPr/>
          </p:nvSpPr>
          <p:spPr>
            <a:xfrm>
              <a:off x="5868279" y="2492599"/>
              <a:ext cx="125412" cy="1203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065205" y="2492599"/>
              <a:ext cx="125412" cy="1203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262131" y="2487029"/>
              <a:ext cx="125412" cy="1203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7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3BA5F-D86F-4953-94C4-99A92489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1" y="5139819"/>
            <a:ext cx="5018104" cy="1581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similarly do children and adults </a:t>
            </a:r>
            <a:r>
              <a:rPr lang="en-US" sz="3200" dirty="0">
                <a:solidFill>
                  <a:srgbClr val="00B0F0"/>
                </a:solidFill>
              </a:rPr>
              <a:t>represent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en-US" sz="3200" dirty="0">
                <a:solidFill>
                  <a:schemeClr val="accent2"/>
                </a:solidFill>
              </a:rPr>
              <a:t>same affective information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 descr="Young school girl hands on chin">
            <a:extLst>
              <a:ext uri="{FF2B5EF4-FFF2-40B4-BE49-F238E27FC236}">
                <a16:creationId xmlns:a16="http://schemas.microsoft.com/office/drawing/2014/main" id="{4DF7777C-E910-4984-870D-D99B276B6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2557"/>
          <a:stretch/>
        </p:blipFill>
        <p:spPr>
          <a:xfrm>
            <a:off x="-234386" y="2334234"/>
            <a:ext cx="2454188" cy="4660292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B5EE-50B3-45C6-BA61-1BA559A5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DD28A-131B-4AE8-AC68-908FFEBF5B04}"/>
              </a:ext>
            </a:extLst>
          </p:cNvPr>
          <p:cNvSpPr txBox="1"/>
          <p:nvPr/>
        </p:nvSpPr>
        <p:spPr>
          <a:xfrm>
            <a:off x="3990358" y="4431933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THE BIG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pic>
        <p:nvPicPr>
          <p:cNvPr id="8" name="Picture 7" descr="Woman hand on face">
            <a:extLst>
              <a:ext uri="{FF2B5EF4-FFF2-40B4-BE49-F238E27FC236}">
                <a16:creationId xmlns:a16="http://schemas.microsoft.com/office/drawing/2014/main" id="{B523B690-7969-4D99-9985-5B5FD61CA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00"/>
          <a:stretch/>
        </p:blipFill>
        <p:spPr>
          <a:xfrm>
            <a:off x="9867893" y="1904048"/>
            <a:ext cx="2743201" cy="5090478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6" name="Graphic 15" descr="Grinning face outline with solid fill">
            <a:extLst>
              <a:ext uri="{FF2B5EF4-FFF2-40B4-BE49-F238E27FC236}">
                <a16:creationId xmlns:a16="http://schemas.microsoft.com/office/drawing/2014/main" id="{100D03F6-6A59-43B5-AC25-BE933227C5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70311" y="1093427"/>
            <a:ext cx="914400" cy="914400"/>
          </a:xfrm>
          <a:prstGeom prst="rect">
            <a:avLst/>
          </a:prstGeom>
        </p:spPr>
      </p:pic>
      <p:pic>
        <p:nvPicPr>
          <p:cNvPr id="19" name="Graphic 18" descr="Confused face outline outline">
            <a:extLst>
              <a:ext uri="{FF2B5EF4-FFF2-40B4-BE49-F238E27FC236}">
                <a16:creationId xmlns:a16="http://schemas.microsoft.com/office/drawing/2014/main" id="{B7FA0BD6-89FA-4B54-9276-59467372F43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217069" y="682652"/>
            <a:ext cx="914400" cy="914400"/>
          </a:xfrm>
          <a:prstGeom prst="rect">
            <a:avLst/>
          </a:prstGeom>
        </p:spPr>
      </p:pic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913F01AE-5872-4083-AAB5-54905806F54C}"/>
              </a:ext>
            </a:extLst>
          </p:cNvPr>
          <p:cNvSpPr/>
          <p:nvPr/>
        </p:nvSpPr>
        <p:spPr>
          <a:xfrm>
            <a:off x="462288" y="776748"/>
            <a:ext cx="3130447" cy="1661720"/>
          </a:xfrm>
          <a:prstGeom prst="cloudCallou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B16FA370-44D4-4527-A414-40E7D56EB1F6}"/>
              </a:ext>
            </a:extLst>
          </p:cNvPr>
          <p:cNvSpPr/>
          <p:nvPr/>
        </p:nvSpPr>
        <p:spPr>
          <a:xfrm flipH="1">
            <a:off x="8109046" y="375655"/>
            <a:ext cx="3130447" cy="1661720"/>
          </a:xfrm>
          <a:prstGeom prst="cloudCallou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7F54713-314C-46AD-8B6E-AB9E09209F2E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H="1">
            <a:off x="3581400" y="2552701"/>
            <a:ext cx="1701799" cy="3377947"/>
          </a:xfrm>
          <a:prstGeom prst="curvedConnector4">
            <a:avLst>
              <a:gd name="adj1" fmla="val -4478"/>
              <a:gd name="adj2" fmla="val 99679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5">
            <a:extLst>
              <a:ext uri="{FF2B5EF4-FFF2-40B4-BE49-F238E27FC236}">
                <a16:creationId xmlns:a16="http://schemas.microsoft.com/office/drawing/2014/main" id="{6E80322D-772A-4286-AEB7-B25BAE8723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04721" y="2630095"/>
            <a:ext cx="4751468" cy="1770981"/>
          </a:xfrm>
          <a:prstGeom prst="curvedConnector3">
            <a:avLst>
              <a:gd name="adj1" fmla="val 99715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486119" y="931910"/>
            <a:ext cx="1210451" cy="3101513"/>
            <a:chOff x="5491147" y="296675"/>
            <a:chExt cx="1210451" cy="310151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8E631C5-97D2-73B0-DA1C-F832B2EB6741}"/>
                </a:ext>
              </a:extLst>
            </p:cNvPr>
            <p:cNvGrpSpPr/>
            <p:nvPr/>
          </p:nvGrpSpPr>
          <p:grpSpPr>
            <a:xfrm>
              <a:off x="5491147" y="296675"/>
              <a:ext cx="1210451" cy="3101513"/>
              <a:chOff x="8442500" y="1387842"/>
              <a:chExt cx="1432464" cy="374325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217CE2A-F2B4-74E1-2712-B6D2A04899A4}"/>
                  </a:ext>
                </a:extLst>
              </p:cNvPr>
              <p:cNvGrpSpPr/>
              <p:nvPr/>
            </p:nvGrpSpPr>
            <p:grpSpPr>
              <a:xfrm>
                <a:off x="8446574" y="1387842"/>
                <a:ext cx="1428390" cy="3743253"/>
                <a:chOff x="8426926" y="1885218"/>
                <a:chExt cx="1428390" cy="3743253"/>
              </a:xfrm>
            </p:grpSpPr>
            <p:sp>
              <p:nvSpPr>
                <p:cNvPr id="45" name="Rectangle: Rounded Corners 38">
                  <a:extLst>
                    <a:ext uri="{FF2B5EF4-FFF2-40B4-BE49-F238E27FC236}">
                      <a16:creationId xmlns:a16="http://schemas.microsoft.com/office/drawing/2014/main" id="{69238D3D-E2D1-F5EB-1EAE-B0F5B0F2C2EE}"/>
                    </a:ext>
                  </a:extLst>
                </p:cNvPr>
                <p:cNvSpPr/>
                <p:nvPr/>
              </p:nvSpPr>
              <p:spPr>
                <a:xfrm>
                  <a:off x="8432667" y="1885218"/>
                  <a:ext cx="1422645" cy="54864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Experience</a:t>
                  </a:r>
                </a:p>
              </p:txBody>
            </p:sp>
            <p:sp>
              <p:nvSpPr>
                <p:cNvPr id="46" name="Rectangle: Rounded Corners 39">
                  <a:extLst>
                    <a:ext uri="{FF2B5EF4-FFF2-40B4-BE49-F238E27FC236}">
                      <a16:creationId xmlns:a16="http://schemas.microsoft.com/office/drawing/2014/main" id="{37286ECE-6750-ED84-FC2D-559CB06B1EDE}"/>
                    </a:ext>
                  </a:extLst>
                </p:cNvPr>
                <p:cNvSpPr/>
                <p:nvPr/>
              </p:nvSpPr>
              <p:spPr>
                <a:xfrm>
                  <a:off x="8432671" y="3518821"/>
                  <a:ext cx="1422645" cy="54864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Representation</a:t>
                  </a:r>
                </a:p>
              </p:txBody>
            </p:sp>
            <p:sp>
              <p:nvSpPr>
                <p:cNvPr id="47" name="Rectangle: Rounded Corners 42">
                  <a:extLst>
                    <a:ext uri="{FF2B5EF4-FFF2-40B4-BE49-F238E27FC236}">
                      <a16:creationId xmlns:a16="http://schemas.microsoft.com/office/drawing/2014/main" id="{4173A9F1-607F-30FD-5418-143BF0E37509}"/>
                    </a:ext>
                  </a:extLst>
                </p:cNvPr>
                <p:cNvSpPr/>
                <p:nvPr/>
              </p:nvSpPr>
              <p:spPr>
                <a:xfrm>
                  <a:off x="8426926" y="5079831"/>
                  <a:ext cx="1422645" cy="54864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Behavior</a:t>
                  </a: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8F066996-C9B0-11C9-6674-9199878D5D3B}"/>
                    </a:ext>
                  </a:extLst>
                </p:cNvPr>
                <p:cNvCxnSpPr>
                  <a:cxnSpLocks/>
                  <a:endCxn id="46" idx="0"/>
                </p:cNvCxnSpPr>
                <p:nvPr/>
              </p:nvCxnSpPr>
              <p:spPr>
                <a:xfrm>
                  <a:off x="9143994" y="3244501"/>
                  <a:ext cx="0" cy="27432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92B1C2B-A0F2-7A2E-E486-140369FCACE7}"/>
                    </a:ext>
                  </a:extLst>
                </p:cNvPr>
                <p:cNvCxnSpPr/>
                <p:nvPr/>
              </p:nvCxnSpPr>
              <p:spPr>
                <a:xfrm>
                  <a:off x="9143987" y="4067461"/>
                  <a:ext cx="0" cy="27432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5201EF75-B7B2-8CB6-CEA7-43C71EF6FE42}"/>
                    </a:ext>
                  </a:extLst>
                </p:cNvPr>
                <p:cNvCxnSpPr/>
                <p:nvPr/>
              </p:nvCxnSpPr>
              <p:spPr>
                <a:xfrm>
                  <a:off x="9138246" y="4824633"/>
                  <a:ext cx="0" cy="27432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Rectangle: Rounded Corners 36">
                <a:extLst>
                  <a:ext uri="{FF2B5EF4-FFF2-40B4-BE49-F238E27FC236}">
                    <a16:creationId xmlns:a16="http://schemas.microsoft.com/office/drawing/2014/main" id="{875DFB33-5722-776C-26A0-FAE44AFEE4A1}"/>
                  </a:ext>
                </a:extLst>
              </p:cNvPr>
              <p:cNvSpPr/>
              <p:nvPr/>
            </p:nvSpPr>
            <p:spPr>
              <a:xfrm>
                <a:off x="8442500" y="2204248"/>
                <a:ext cx="1422645" cy="5486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Perception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001DE0C-A117-3062-D24B-5F0499357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225" y="1929928"/>
                <a:ext cx="0" cy="2743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/>
            <p:cNvSpPr/>
            <p:nvPr/>
          </p:nvSpPr>
          <p:spPr>
            <a:xfrm>
              <a:off x="5868279" y="2492599"/>
              <a:ext cx="125412" cy="1203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065205" y="2492599"/>
              <a:ext cx="125412" cy="1203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262131" y="2487029"/>
              <a:ext cx="125412" cy="1203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081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E9BC73-EC66-4C37-8DC5-702FC6720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10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91A-3243-4E59-912A-E9C7480B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Stimuli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80D76-8247-4D54-9B17-13329D01045C}"/>
              </a:ext>
            </a:extLst>
          </p:cNvPr>
          <p:cNvSpPr txBox="1"/>
          <p:nvPr/>
        </p:nvSpPr>
        <p:spPr>
          <a:xfrm>
            <a:off x="7531610" y="2265037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Twenty-four clips from popular children’s movies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8 pos., 8 neg., 8 neut.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Each film provided 1 pos. and 1 neg. clip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Neut. clips sourced from nature documentaries</a:t>
            </a:r>
            <a:br>
              <a:rPr lang="en-US" sz="2000" dirty="0"/>
            </a:b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difference between adult and child familiarity scores</a:t>
            </a:r>
            <a:br>
              <a:rPr lang="en-US" sz="2000" dirty="0"/>
            </a:b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Clips were randomized into three orders and assigned to participants at random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BAE2-424B-49E1-92F8-5C83CB5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7BF82C-E13A-41E3-8FC7-D3379C9C34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6875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3F068-D855-49B7-9C3D-AC86925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1857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RSA?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9B59948-A0BC-4149-A0E4-A82170165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72" y="933454"/>
            <a:ext cx="6915481" cy="43394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81F97-EACF-4019-A4A9-329029AC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9723" y="3934932"/>
            <a:ext cx="3187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Representational Similarity Analysis (RSA) is a statistical methodology that allows us to analyze relative similarity among a set of stimuli based upon the pattern that response to the stimuli produces.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SLIDE ON 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0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2</a:t>
            </a:fld>
            <a:endParaRPr lang="en-US" dirty="0"/>
          </a:p>
        </p:txBody>
      </p:sp>
      <p:pic>
        <p:nvPicPr>
          <p:cNvPr id="14" name="Picture 13" descr="A picture containing tree, outdoor, park, plant&#10;&#10;Description automatically generated">
            <a:extLst>
              <a:ext uri="{FF2B5EF4-FFF2-40B4-BE49-F238E27FC236}">
                <a16:creationId xmlns:a16="http://schemas.microsoft.com/office/drawing/2014/main" id="{032A2E96-7C06-3952-5D6C-A6B406F07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219200" y="136525"/>
            <a:ext cx="97536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3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05323-66DB-42FB-85ED-FC843E6D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D22EA-7362-4909-B409-D17254EA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dirty="0"/>
              <a:t>57 participants</a:t>
            </a:r>
          </a:p>
          <a:p>
            <a:pPr lvl="1"/>
            <a:r>
              <a:rPr lang="en-US" dirty="0"/>
              <a:t>36 children, 21 adults </a:t>
            </a:r>
          </a:p>
          <a:p>
            <a:r>
              <a:rPr lang="en-US" dirty="0"/>
              <a:t>12 excluded for excessive head motion</a:t>
            </a:r>
          </a:p>
          <a:p>
            <a:r>
              <a:rPr lang="en-US" dirty="0"/>
              <a:t>Final sample:</a:t>
            </a:r>
          </a:p>
          <a:p>
            <a:pPr lvl="1"/>
            <a:r>
              <a:rPr lang="en-US" dirty="0"/>
              <a:t>25 Children</a:t>
            </a:r>
          </a:p>
          <a:p>
            <a:pPr lvl="2"/>
            <a:r>
              <a:rPr lang="en-US" dirty="0"/>
              <a:t>ages 4-10 </a:t>
            </a:r>
            <a:r>
              <a:rPr lang="en-US" sz="1600" i="1" dirty="0"/>
              <a:t>(M =7.4 yrs, sd = 1.85 yrs)</a:t>
            </a:r>
            <a:endParaRPr lang="en-US" i="1" dirty="0"/>
          </a:p>
          <a:p>
            <a:pPr lvl="1"/>
            <a:r>
              <a:rPr lang="en-US" dirty="0"/>
              <a:t>20 Adults</a:t>
            </a:r>
          </a:p>
          <a:p>
            <a:pPr lvl="2"/>
            <a:r>
              <a:rPr lang="en-US" dirty="0"/>
              <a:t>ages 20 - 44 </a:t>
            </a:r>
            <a:r>
              <a:rPr lang="en-US" sz="1600" i="1" dirty="0"/>
              <a:t>(M =26.7 yrs, sd = 5.20 yrs)</a:t>
            </a:r>
            <a:endParaRPr lang="en-US" i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6EE4A-2964-449E-99DF-85B519553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9" b="26745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C6B34-B0F0-4992-B6B1-AFA46F64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5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745037-EC85-47B7-B402-A790EE46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 sz="4000" dirty="0"/>
              <a:t>Regions of Interest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FB764-8AAF-4C10-9E2F-B6E6ACD83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sz="2400" dirty="0"/>
              <a:t>Amygdala</a:t>
            </a:r>
          </a:p>
          <a:p>
            <a:r>
              <a:rPr lang="en-US" sz="2400" dirty="0"/>
              <a:t>Nucleus Accumbens</a:t>
            </a:r>
          </a:p>
          <a:p>
            <a:r>
              <a:rPr lang="en-US" sz="2400" dirty="0"/>
              <a:t>Ventromedial Prefrontal Cortex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D9AD0-6074-48A8-B158-A84FD579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1C4EB-30CF-4A0C-A8DA-0F457C6F0221}"/>
              </a:ext>
            </a:extLst>
          </p:cNvPr>
          <p:cNvSpPr txBox="1"/>
          <p:nvPr/>
        </p:nvSpPr>
        <p:spPr>
          <a:xfrm>
            <a:off x="8726204" y="5019689"/>
            <a:ext cx="13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Masks Used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ADC4C-7741-3C63-119D-FD31AE802FD9}"/>
              </a:ext>
            </a:extLst>
          </p:cNvPr>
          <p:cNvSpPr/>
          <p:nvPr/>
        </p:nvSpPr>
        <p:spPr>
          <a:xfrm>
            <a:off x="9187271" y="1897650"/>
            <a:ext cx="2795100" cy="3424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8A7304-BAE8-7DDB-5554-7C3BEE4DC110}"/>
              </a:ext>
            </a:extLst>
          </p:cNvPr>
          <p:cNvGrpSpPr/>
          <p:nvPr/>
        </p:nvGrpSpPr>
        <p:grpSpPr>
          <a:xfrm>
            <a:off x="3636670" y="323262"/>
            <a:ext cx="7413154" cy="5683220"/>
            <a:chOff x="4338260" y="270233"/>
            <a:chExt cx="7413154" cy="568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DE8ABB-8F4B-66D9-83A3-06360B249F65}"/>
                </a:ext>
              </a:extLst>
            </p:cNvPr>
            <p:cNvSpPr/>
            <p:nvPr/>
          </p:nvSpPr>
          <p:spPr>
            <a:xfrm>
              <a:off x="4338260" y="270233"/>
              <a:ext cx="2795100" cy="3424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538222-32F4-08D2-8859-B2F1A669F2F1}"/>
                </a:ext>
              </a:extLst>
            </p:cNvPr>
            <p:cNvGrpSpPr/>
            <p:nvPr/>
          </p:nvGrpSpPr>
          <p:grpSpPr>
            <a:xfrm>
              <a:off x="6511933" y="304224"/>
              <a:ext cx="5239481" cy="5649229"/>
              <a:chOff x="6655242" y="119441"/>
              <a:chExt cx="5239481" cy="564922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D8CBBF-E247-978D-1A2B-04103187729F}"/>
                  </a:ext>
                </a:extLst>
              </p:cNvPr>
              <p:cNvSpPr/>
              <p:nvPr/>
            </p:nvSpPr>
            <p:spPr>
              <a:xfrm>
                <a:off x="7300234" y="2017550"/>
                <a:ext cx="1804292" cy="33171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350266F-A49F-98FC-0AD1-0D3C5EB4A525}"/>
                  </a:ext>
                </a:extLst>
              </p:cNvPr>
              <p:cNvSpPr/>
              <p:nvPr/>
            </p:nvSpPr>
            <p:spPr>
              <a:xfrm>
                <a:off x="6918865" y="2909402"/>
                <a:ext cx="1877875" cy="156300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Content Placeholder 4" descr="Diagram&#10;&#10;Description automatically generated">
                <a:extLst>
                  <a:ext uri="{FF2B5EF4-FFF2-40B4-BE49-F238E27FC236}">
                    <a16:creationId xmlns:a16="http://schemas.microsoft.com/office/drawing/2014/main" id="{8EF2199B-AC49-4C2D-B835-8386C37F1B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083"/>
              <a:stretch/>
            </p:blipFill>
            <p:spPr>
              <a:xfrm>
                <a:off x="6655242" y="119441"/>
                <a:ext cx="5239481" cy="56492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403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32"/>
          <a:stretch/>
        </p:blipFill>
        <p:spPr>
          <a:xfrm>
            <a:off x="1173804" y="1825625"/>
            <a:ext cx="9504527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64"/>
          <a:stretch/>
        </p:blipFill>
        <p:spPr>
          <a:xfrm>
            <a:off x="1173805" y="1825625"/>
            <a:ext cx="3011268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7EE9-8780-49BC-8E36-EEFD92E8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AC0E58EF-0D08-4B6F-B469-DD2F13A0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Overall, children did demonstrate greater pattern similarity relative to adults.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1" y="965503"/>
            <a:ext cx="6450181" cy="49269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163" y="114300"/>
            <a:ext cx="2879968" cy="17090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4733" y="2006600"/>
            <a:ext cx="4060214" cy="2552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67040" y="4280281"/>
            <a:ext cx="4060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NOTE: FIGURES WILL BE REPLACED WITH </a:t>
            </a:r>
            <a:br>
              <a:rPr lang="en-US" dirty="0"/>
            </a:br>
            <a:r>
              <a:rPr lang="en-US" dirty="0"/>
              <a:t>MUCH NICER LOOKING VIOLIN PLOTS</a:t>
            </a:r>
          </a:p>
        </p:txBody>
      </p:sp>
    </p:spTree>
    <p:extLst>
      <p:ext uri="{BB962C8B-B14F-4D97-AF65-F5344CB8AC3E}">
        <p14:creationId xmlns:p14="http://schemas.microsoft.com/office/powerpoint/2010/main" val="4292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7EE9-8780-49BC-8E36-EEFD92E8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AC0E58EF-0D08-4B6F-B469-DD2F13A0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Overall, children did demonstrate greater pattern similarity relative to adults.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1" y="965503"/>
            <a:ext cx="6450181" cy="49269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163" y="114300"/>
            <a:ext cx="2879968" cy="17090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733" y="-43462"/>
            <a:ext cx="4060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FIGURES WILL BE REPLACED WITH </a:t>
            </a:r>
            <a:br>
              <a:rPr lang="en-US" dirty="0"/>
            </a:br>
            <a:r>
              <a:rPr lang="en-US" dirty="0"/>
              <a:t>MUCH NICER LOOKING VIOLIN PLOTS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7040" y="4280281"/>
            <a:ext cx="4060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NOTE: FIGURES WILL BE REPLACED WITH </a:t>
            </a:r>
            <a:br>
              <a:rPr lang="en-US" dirty="0"/>
            </a:br>
            <a:r>
              <a:rPr lang="en-US" dirty="0"/>
              <a:t>MUCH NICER LOOKING VIOLIN PLOTS</a:t>
            </a:r>
          </a:p>
        </p:txBody>
      </p:sp>
    </p:spTree>
    <p:extLst>
      <p:ext uri="{BB962C8B-B14F-4D97-AF65-F5344CB8AC3E}">
        <p14:creationId xmlns:p14="http://schemas.microsoft.com/office/powerpoint/2010/main" val="26370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88"/>
          <a:stretch/>
        </p:blipFill>
        <p:spPr>
          <a:xfrm>
            <a:off x="1173805" y="1825625"/>
            <a:ext cx="6344838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2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7EE9-8780-49BC-8E36-EEFD92E8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AC0E58EF-0D08-4B6F-B469-DD2F13A0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89AF19-EBD9-4F3B-B0E1-EE99DD9D94AC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943B58-B257-4E67-9EC5-51EABE624086}"/>
                </a:ext>
              </a:extLst>
            </p:cNvPr>
            <p:cNvGrpSpPr/>
            <p:nvPr/>
          </p:nvGrpSpPr>
          <p:grpSpPr>
            <a:xfrm>
              <a:off x="744142" y="1032911"/>
              <a:ext cx="6311063" cy="4746144"/>
              <a:chOff x="744142" y="1032911"/>
              <a:chExt cx="6311063" cy="4746144"/>
            </a:xfrm>
          </p:grpSpPr>
          <p:pic>
            <p:nvPicPr>
              <p:cNvPr id="20" name="Picture 19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2ECAE25D-27C3-4772-8D08-96924AB97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42" y="1078944"/>
                <a:ext cx="6064660" cy="4700111"/>
              </a:xfrm>
              <a:prstGeom prst="rect">
                <a:avLst/>
              </a:prstGeom>
              <a:effectLst/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BDE2E3F-793D-4B59-A90C-ECF71953FC20}"/>
                  </a:ext>
                </a:extLst>
              </p:cNvPr>
              <p:cNvGrpSpPr/>
              <p:nvPr/>
            </p:nvGrpSpPr>
            <p:grpSpPr>
              <a:xfrm>
                <a:off x="1458072" y="1032911"/>
                <a:ext cx="5597133" cy="559406"/>
                <a:chOff x="1458072" y="1032911"/>
                <a:chExt cx="5597133" cy="559406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292564E-0275-4A27-AA53-626A69EE5CFA}"/>
                    </a:ext>
                  </a:extLst>
                </p:cNvPr>
                <p:cNvSpPr/>
                <p:nvPr/>
              </p:nvSpPr>
              <p:spPr>
                <a:xfrm>
                  <a:off x="1588957" y="1032911"/>
                  <a:ext cx="5219845" cy="5594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A90D085-66CD-4F8E-AB28-062546CBE6DE}"/>
                    </a:ext>
                  </a:extLst>
                </p:cNvPr>
                <p:cNvSpPr txBox="1"/>
                <p:nvPr/>
              </p:nvSpPr>
              <p:spPr>
                <a:xfrm>
                  <a:off x="1458072" y="1047901"/>
                  <a:ext cx="5597133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 Narrow" panose="020B0606020202030204" pitchFamily="34" charset="0"/>
                    </a:rPr>
                    <a:t>Children Generate Greater Valenced Representational Similarity Than Adults</a:t>
                  </a:r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73875F-9DFD-470A-AEBC-7C51638CBCF5}"/>
                </a:ext>
              </a:extLst>
            </p:cNvPr>
            <p:cNvSpPr/>
            <p:nvPr/>
          </p:nvSpPr>
          <p:spPr>
            <a:xfrm>
              <a:off x="2222938" y="1592317"/>
              <a:ext cx="3641834" cy="3373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0FAA131-5F5D-4F20-9FD1-09079936C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3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3863F3-6604-4F73-9415-F959DBA153B0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89AF19-EBD9-4F3B-B0E1-EE99DD9D94AC}"/>
                </a:ext>
              </a:extLst>
            </p:cNvPr>
            <p:cNvGrpSpPr/>
            <p:nvPr/>
          </p:nvGrpSpPr>
          <p:grpSpPr>
            <a:xfrm>
              <a:off x="744142" y="1032911"/>
              <a:ext cx="6311063" cy="4746144"/>
              <a:chOff x="744142" y="1032911"/>
              <a:chExt cx="6311063" cy="474614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B943B58-B257-4E67-9EC5-51EABE624086}"/>
                  </a:ext>
                </a:extLst>
              </p:cNvPr>
              <p:cNvGrpSpPr/>
              <p:nvPr/>
            </p:nvGrpSpPr>
            <p:grpSpPr>
              <a:xfrm>
                <a:off x="744142" y="1032911"/>
                <a:ext cx="6311063" cy="4746144"/>
                <a:chOff x="744142" y="1032911"/>
                <a:chExt cx="6311063" cy="4746144"/>
              </a:xfrm>
            </p:grpSpPr>
            <p:pic>
              <p:nvPicPr>
                <p:cNvPr id="20" name="Picture 19" descr="Chart, box and whisker chart&#10;&#10;Description automatically generated">
                  <a:extLst>
                    <a:ext uri="{FF2B5EF4-FFF2-40B4-BE49-F238E27FC236}">
                      <a16:creationId xmlns:a16="http://schemas.microsoft.com/office/drawing/2014/main" id="{2ECAE25D-27C3-4772-8D08-96924AB97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142" y="1078944"/>
                  <a:ext cx="6064660" cy="4700111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7BDE2E3F-793D-4B59-A90C-ECF71953FC20}"/>
                    </a:ext>
                  </a:extLst>
                </p:cNvPr>
                <p:cNvGrpSpPr/>
                <p:nvPr/>
              </p:nvGrpSpPr>
              <p:grpSpPr>
                <a:xfrm>
                  <a:off x="1458072" y="1032911"/>
                  <a:ext cx="5597133" cy="559406"/>
                  <a:chOff x="1458072" y="1032911"/>
                  <a:chExt cx="5597133" cy="55940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D292564E-0275-4A27-AA53-626A69EE5CFA}"/>
                      </a:ext>
                    </a:extLst>
                  </p:cNvPr>
                  <p:cNvSpPr/>
                  <p:nvPr/>
                </p:nvSpPr>
                <p:spPr>
                  <a:xfrm>
                    <a:off x="1588957" y="1032911"/>
                    <a:ext cx="5219845" cy="5594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90D085-66CD-4F8E-AB28-062546CBE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58072" y="1047901"/>
                    <a:ext cx="5597133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Arial Narrow" panose="020B0606020202030204" pitchFamily="34" charset="0"/>
                      </a:rPr>
                      <a:t>Children Generate Greater Valenced Representational Similarity Than Adults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73875F-9DFD-470A-AEBC-7C51638CBCF5}"/>
                  </a:ext>
                </a:extLst>
              </p:cNvPr>
              <p:cNvSpPr/>
              <p:nvPr/>
            </p:nvSpPr>
            <p:spPr>
              <a:xfrm>
                <a:off x="2338467" y="1592317"/>
                <a:ext cx="2413416" cy="33738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61846B-DC9E-4126-A319-996C82EBC7ED}"/>
                </a:ext>
              </a:extLst>
            </p:cNvPr>
            <p:cNvGrpSpPr/>
            <p:nvPr/>
          </p:nvGrpSpPr>
          <p:grpSpPr>
            <a:xfrm>
              <a:off x="4737442" y="3686176"/>
              <a:ext cx="1075950" cy="1279962"/>
              <a:chOff x="4737442" y="3686176"/>
              <a:chExt cx="1075950" cy="127996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A5F775-B282-4058-927D-4831BEA0B4E2}"/>
                  </a:ext>
                </a:extLst>
              </p:cNvPr>
              <p:cNvSpPr/>
              <p:nvPr/>
            </p:nvSpPr>
            <p:spPr>
              <a:xfrm>
                <a:off x="4737442" y="3786188"/>
                <a:ext cx="647700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97E6CD-AA20-480E-BC8E-1610DD88FE46}"/>
                  </a:ext>
                </a:extLst>
              </p:cNvPr>
              <p:cNvSpPr/>
              <p:nvPr/>
            </p:nvSpPr>
            <p:spPr>
              <a:xfrm>
                <a:off x="5196089" y="3686176"/>
                <a:ext cx="378106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E458E1-782B-4EFC-9A5D-8FB2CF2AFC7D}"/>
                  </a:ext>
                </a:extLst>
              </p:cNvPr>
              <p:cNvSpPr/>
              <p:nvPr/>
            </p:nvSpPr>
            <p:spPr>
              <a:xfrm>
                <a:off x="5435286" y="3833814"/>
                <a:ext cx="37810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2755D3C-636F-41B1-AC19-69CC00D7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129E9901-0068-41BF-8A67-A0ADBC46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FAA131-5F5D-4F20-9FD1-09079936C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3863F3-6604-4F73-9415-F959DBA153B0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89AF19-EBD9-4F3B-B0E1-EE99DD9D94AC}"/>
                </a:ext>
              </a:extLst>
            </p:cNvPr>
            <p:cNvGrpSpPr/>
            <p:nvPr/>
          </p:nvGrpSpPr>
          <p:grpSpPr>
            <a:xfrm>
              <a:off x="744142" y="1032911"/>
              <a:ext cx="6311063" cy="4746144"/>
              <a:chOff x="744142" y="1032911"/>
              <a:chExt cx="6311063" cy="474614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B943B58-B257-4E67-9EC5-51EABE624086}"/>
                  </a:ext>
                </a:extLst>
              </p:cNvPr>
              <p:cNvGrpSpPr/>
              <p:nvPr/>
            </p:nvGrpSpPr>
            <p:grpSpPr>
              <a:xfrm>
                <a:off x="744142" y="1032911"/>
                <a:ext cx="6311063" cy="4746144"/>
                <a:chOff x="744142" y="1032911"/>
                <a:chExt cx="6311063" cy="4746144"/>
              </a:xfrm>
            </p:grpSpPr>
            <p:pic>
              <p:nvPicPr>
                <p:cNvPr id="20" name="Picture 19" descr="Chart, box and whisker chart&#10;&#10;Description automatically generated">
                  <a:extLst>
                    <a:ext uri="{FF2B5EF4-FFF2-40B4-BE49-F238E27FC236}">
                      <a16:creationId xmlns:a16="http://schemas.microsoft.com/office/drawing/2014/main" id="{2ECAE25D-27C3-4772-8D08-96924AB97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142" y="1078944"/>
                  <a:ext cx="6064660" cy="4700111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7BDE2E3F-793D-4B59-A90C-ECF71953FC20}"/>
                    </a:ext>
                  </a:extLst>
                </p:cNvPr>
                <p:cNvGrpSpPr/>
                <p:nvPr/>
              </p:nvGrpSpPr>
              <p:grpSpPr>
                <a:xfrm>
                  <a:off x="1458072" y="1032911"/>
                  <a:ext cx="5597133" cy="559406"/>
                  <a:chOff x="1458072" y="1032911"/>
                  <a:chExt cx="5597133" cy="55940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D292564E-0275-4A27-AA53-626A69EE5CFA}"/>
                      </a:ext>
                    </a:extLst>
                  </p:cNvPr>
                  <p:cNvSpPr/>
                  <p:nvPr/>
                </p:nvSpPr>
                <p:spPr>
                  <a:xfrm>
                    <a:off x="1588957" y="1032911"/>
                    <a:ext cx="5219845" cy="5594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90D085-66CD-4F8E-AB28-062546CBE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58072" y="1047901"/>
                    <a:ext cx="5597133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Arial Narrow" panose="020B0606020202030204" pitchFamily="34" charset="0"/>
                      </a:rPr>
                      <a:t>Children Generate Greater Valenced Representational Similarity Than Adults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73875F-9DFD-470A-AEBC-7C51638CBCF5}"/>
                  </a:ext>
                </a:extLst>
              </p:cNvPr>
              <p:cNvSpPr/>
              <p:nvPr/>
            </p:nvSpPr>
            <p:spPr>
              <a:xfrm>
                <a:off x="2338467" y="3533775"/>
                <a:ext cx="2413416" cy="14323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61846B-DC9E-4126-A319-996C82EBC7ED}"/>
                </a:ext>
              </a:extLst>
            </p:cNvPr>
            <p:cNvGrpSpPr/>
            <p:nvPr/>
          </p:nvGrpSpPr>
          <p:grpSpPr>
            <a:xfrm>
              <a:off x="4737442" y="3686176"/>
              <a:ext cx="1075950" cy="1279962"/>
              <a:chOff x="4737442" y="3686176"/>
              <a:chExt cx="1075950" cy="127996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A5F775-B282-4058-927D-4831BEA0B4E2}"/>
                  </a:ext>
                </a:extLst>
              </p:cNvPr>
              <p:cNvSpPr/>
              <p:nvPr/>
            </p:nvSpPr>
            <p:spPr>
              <a:xfrm>
                <a:off x="4737442" y="3786188"/>
                <a:ext cx="647700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97E6CD-AA20-480E-BC8E-1610DD88FE46}"/>
                  </a:ext>
                </a:extLst>
              </p:cNvPr>
              <p:cNvSpPr/>
              <p:nvPr/>
            </p:nvSpPr>
            <p:spPr>
              <a:xfrm>
                <a:off x="5196089" y="3686176"/>
                <a:ext cx="378106" cy="117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E458E1-782B-4EFC-9A5D-8FB2CF2AFC7D}"/>
                  </a:ext>
                </a:extLst>
              </p:cNvPr>
              <p:cNvSpPr/>
              <p:nvPr/>
            </p:nvSpPr>
            <p:spPr>
              <a:xfrm>
                <a:off x="5435286" y="3833814"/>
                <a:ext cx="378106" cy="380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00313A9-741A-49ED-8369-7E7C102BB693}"/>
              </a:ext>
            </a:extLst>
          </p:cNvPr>
          <p:cNvSpPr/>
          <p:nvPr/>
        </p:nvSpPr>
        <p:spPr>
          <a:xfrm>
            <a:off x="2428875" y="2788256"/>
            <a:ext cx="133350" cy="77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18D4E-537E-409B-B759-F72BC28735D0}"/>
              </a:ext>
            </a:extLst>
          </p:cNvPr>
          <p:cNvSpPr/>
          <p:nvPr/>
        </p:nvSpPr>
        <p:spPr>
          <a:xfrm>
            <a:off x="2811294" y="3208011"/>
            <a:ext cx="133350" cy="77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C1D3465-51C6-49D5-B53E-96FDB7D0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847E8BBE-F920-40A3-BC3F-3A5C2ED5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6181C1-FAF4-46B3-BA30-5DC4988E1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3</a:t>
            </a:fld>
            <a:endParaRPr lang="en-US" dirty="0"/>
          </a:p>
        </p:txBody>
      </p:sp>
      <p:pic>
        <p:nvPicPr>
          <p:cNvPr id="14" name="Picture 13" descr="A picture containing tree, outdoor, park, plant&#10;&#10;Description automatically generated">
            <a:extLst>
              <a:ext uri="{FF2B5EF4-FFF2-40B4-BE49-F238E27FC236}">
                <a16:creationId xmlns:a16="http://schemas.microsoft.com/office/drawing/2014/main" id="{032A2E96-7C06-3952-5D6C-A6B406F07B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219200" y="136525"/>
            <a:ext cx="9753600" cy="6505575"/>
          </a:xfrm>
          <a:prstGeom prst="rect">
            <a:avLst/>
          </a:prstGeom>
        </p:spPr>
      </p:pic>
      <p:pic>
        <p:nvPicPr>
          <p:cNvPr id="5" name="Content Placeholder 5" descr="A picture containing person, outdoor, outdoor object, pinwheel&#10;&#10;Description automatically generated">
            <a:extLst>
              <a:ext uri="{FF2B5EF4-FFF2-40B4-BE49-F238E27FC236}">
                <a16:creationId xmlns:a16="http://schemas.microsoft.com/office/drawing/2014/main" id="{89FF44A2-3873-E860-E6C2-B34BB5D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2768162" y="525927"/>
            <a:ext cx="6655676" cy="3743818"/>
          </a:xfrm>
        </p:spPr>
      </p:pic>
    </p:spTree>
    <p:extLst>
      <p:ext uri="{BB962C8B-B14F-4D97-AF65-F5344CB8AC3E}">
        <p14:creationId xmlns:p14="http://schemas.microsoft.com/office/powerpoint/2010/main" val="355764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711415-D300-4A6D-B780-6692960F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7040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87BF82C-E13A-41E3-8FC7-D3379C9C34FC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943B58-B257-4E67-9EC5-51EABE624086}"/>
              </a:ext>
            </a:extLst>
          </p:cNvPr>
          <p:cNvGrpSpPr/>
          <p:nvPr/>
        </p:nvGrpSpPr>
        <p:grpSpPr>
          <a:xfrm>
            <a:off x="744142" y="1032911"/>
            <a:ext cx="6311063" cy="4746144"/>
            <a:chOff x="744142" y="1032911"/>
            <a:chExt cx="6311063" cy="4746144"/>
          </a:xfrm>
        </p:grpSpPr>
        <p:pic>
          <p:nvPicPr>
            <p:cNvPr id="20" name="Picture 19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ECAE25D-27C3-4772-8D08-96924AB97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42" y="1078944"/>
              <a:ext cx="6064660" cy="4700111"/>
            </a:xfrm>
            <a:prstGeom prst="rect">
              <a:avLst/>
            </a:prstGeom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DE2E3F-793D-4B59-A90C-ECF71953FC20}"/>
                </a:ext>
              </a:extLst>
            </p:cNvPr>
            <p:cNvGrpSpPr/>
            <p:nvPr/>
          </p:nvGrpSpPr>
          <p:grpSpPr>
            <a:xfrm>
              <a:off x="1458072" y="1032911"/>
              <a:ext cx="5597133" cy="559406"/>
              <a:chOff x="1458072" y="1032911"/>
              <a:chExt cx="5597133" cy="55940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92564E-0275-4A27-AA53-626A69EE5CFA}"/>
                  </a:ext>
                </a:extLst>
              </p:cNvPr>
              <p:cNvSpPr/>
              <p:nvPr/>
            </p:nvSpPr>
            <p:spPr>
              <a:xfrm>
                <a:off x="1588957" y="1032911"/>
                <a:ext cx="5219845" cy="5594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90D085-66CD-4F8E-AB28-062546CBE6DE}"/>
                  </a:ext>
                </a:extLst>
              </p:cNvPr>
              <p:cNvSpPr txBox="1"/>
              <p:nvPr/>
            </p:nvSpPr>
            <p:spPr>
              <a:xfrm>
                <a:off x="1458072" y="1047901"/>
                <a:ext cx="5597133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 Narrow" panose="020B0606020202030204" pitchFamily="34" charset="0"/>
                  </a:rPr>
                  <a:t>Children Generate Greater Valenced Representational Similarity Than Adults</a:t>
                </a:r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70E9AAD-86FD-4514-AD4C-4A0F1DC4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94" y="1009110"/>
            <a:ext cx="3667039" cy="1676603"/>
          </a:xfrm>
        </p:spPr>
        <p:txBody>
          <a:bodyPr>
            <a:normAutofit/>
          </a:bodyPr>
          <a:lstStyle/>
          <a:p>
            <a:pPr algn="ctr"/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/>
              <a:t>Supported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B0BE834D-8ED4-4A6E-84D3-5B9F1654F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908300"/>
            <a:ext cx="3667036" cy="3390294"/>
          </a:xfrm>
        </p:spPr>
        <p:txBody>
          <a:bodyPr>
            <a:normAutofit/>
          </a:bodyPr>
          <a:lstStyle/>
          <a:p>
            <a:r>
              <a:rPr lang="en-US" sz="1800" dirty="0"/>
              <a:t>Children also demonstrated greater affective pattern similarity relative to our neutral control, while adults did not seem to differentiate along affective lines.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EB5CAF-2E75-4E10-B2CE-3E0EF4B95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7000">
                        <a14:foregroundMark x1="6333" y1="47953" x2="27333" y2="50292"/>
                        <a14:foregroundMark x1="27333" y1="50292" x2="65333" y2="45614"/>
                        <a14:foregroundMark x1="65333" y1="45614" x2="93333" y2="52047"/>
                        <a14:foregroundMark x1="95667" y1="50292" x2="95667" y2="50292"/>
                        <a14:foregroundMark x1="5333" y1="46199" x2="5333" y2="46199"/>
                        <a14:foregroundMark x1="51333" y1="8187" x2="51333" y2="8187"/>
                        <a14:foregroundMark x1="54667" y1="3509" x2="54667" y2="3509"/>
                        <a14:foregroundMark x1="54000" y1="93567" x2="54000" y2="93567"/>
                        <a14:foregroundMark x1="97000" y1="26901" x2="97000" y2="26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7163" y="194609"/>
            <a:ext cx="2857899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2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32"/>
          <a:stretch/>
        </p:blipFill>
        <p:spPr>
          <a:xfrm>
            <a:off x="1173804" y="1825625"/>
            <a:ext cx="9504527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433C8-F3DD-467C-B7E2-E0886545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A6B7-8109-4D4C-8FE5-B57914F6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1516754"/>
            <a:ext cx="2611492" cy="3373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151620" y="2324100"/>
            <a:ext cx="1335405" cy="220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321D1-4CFC-4952-AA5E-F06495387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972D6-9F7F-4D2D-A2CE-8A6514192DF8}"/>
              </a:ext>
            </a:extLst>
          </p:cNvPr>
          <p:cNvGrpSpPr/>
          <p:nvPr/>
        </p:nvGrpSpPr>
        <p:grpSpPr>
          <a:xfrm>
            <a:off x="456934" y="5123258"/>
            <a:ext cx="3889484" cy="947035"/>
            <a:chOff x="406237" y="4828290"/>
            <a:chExt cx="3889484" cy="9470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73F8FC-69B8-4918-B6B4-428EE1A1F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961" b="32221"/>
            <a:stretch/>
          </p:blipFill>
          <p:spPr>
            <a:xfrm>
              <a:off x="1598557" y="4886325"/>
              <a:ext cx="1401817" cy="889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0A1834-0E71-4C8E-8C1A-3E1FBDD93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7182"/>
            <a:stretch/>
          </p:blipFill>
          <p:spPr>
            <a:xfrm>
              <a:off x="2893904" y="4857307"/>
              <a:ext cx="1401817" cy="889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FCCAD6-017C-4FBE-BBCD-36F52BB3B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5039"/>
            <a:stretch/>
          </p:blipFill>
          <p:spPr>
            <a:xfrm>
              <a:off x="406237" y="4828290"/>
              <a:ext cx="1401817" cy="947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80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1516754"/>
            <a:ext cx="2611492" cy="3373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870259" y="3719514"/>
            <a:ext cx="616766" cy="804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97D7E8-BBEA-4C20-A63B-4BDEEECA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3C3D40-F43C-405B-95EE-AC3B9A2E3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8230A1-444F-42B6-BEFB-50ED68609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052411E-6C14-4443-8663-6A7CE28B4591}"/>
              </a:ext>
            </a:extLst>
          </p:cNvPr>
          <p:cNvGrpSpPr/>
          <p:nvPr/>
        </p:nvGrpSpPr>
        <p:grpSpPr>
          <a:xfrm>
            <a:off x="456934" y="5123258"/>
            <a:ext cx="3889484" cy="947035"/>
            <a:chOff x="406237" y="4828290"/>
            <a:chExt cx="3889484" cy="9470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75DDD3-B430-4520-A52D-299BC54DD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961" b="32221"/>
            <a:stretch/>
          </p:blipFill>
          <p:spPr>
            <a:xfrm>
              <a:off x="1598557" y="4886325"/>
              <a:ext cx="1401817" cy="889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164F5C-FC7D-4590-9367-D8B8E0D49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7182"/>
            <a:stretch/>
          </p:blipFill>
          <p:spPr>
            <a:xfrm>
              <a:off x="2893904" y="4857307"/>
              <a:ext cx="1401817" cy="889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CFF457-69A0-45C6-AFA7-51DB7489E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5039"/>
            <a:stretch/>
          </p:blipFill>
          <p:spPr>
            <a:xfrm>
              <a:off x="406237" y="4828290"/>
              <a:ext cx="1401817" cy="947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EA251-EB94-47CA-AB37-9CE959D489EF}"/>
              </a:ext>
            </a:extLst>
          </p:cNvPr>
          <p:cNvSpPr/>
          <p:nvPr/>
        </p:nvSpPr>
        <p:spPr>
          <a:xfrm>
            <a:off x="6789683" y="3535680"/>
            <a:ext cx="2611492" cy="1354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F6D6B-D533-4684-BD67-5055B2C97139}"/>
              </a:ext>
            </a:extLst>
          </p:cNvPr>
          <p:cNvSpPr/>
          <p:nvPr/>
        </p:nvSpPr>
        <p:spPr>
          <a:xfrm>
            <a:off x="9344025" y="379622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533CF-0BCA-49B7-9AFC-A9065A1CC388}"/>
              </a:ext>
            </a:extLst>
          </p:cNvPr>
          <p:cNvSpPr/>
          <p:nvPr/>
        </p:nvSpPr>
        <p:spPr>
          <a:xfrm>
            <a:off x="9870259" y="3719514"/>
            <a:ext cx="616766" cy="804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0980C-0A51-406C-8CD2-5415475DCD27}"/>
              </a:ext>
            </a:extLst>
          </p:cNvPr>
          <p:cNvSpPr/>
          <p:nvPr/>
        </p:nvSpPr>
        <p:spPr>
          <a:xfrm>
            <a:off x="7495984" y="3305185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F29044-A85A-4660-8859-46BB6916BE69}"/>
              </a:ext>
            </a:extLst>
          </p:cNvPr>
          <p:cNvSpPr/>
          <p:nvPr/>
        </p:nvSpPr>
        <p:spPr>
          <a:xfrm>
            <a:off x="7781205" y="2771813"/>
            <a:ext cx="1028700" cy="109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472B71A-83DB-4916-A8BE-19BB598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382E5DD-6BD2-4744-BDB8-2C7BC93F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EA04A2-FF1A-49E1-8DA4-918D6C47F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EE9A1C3-FF81-40EE-A41F-237C98963F39}"/>
              </a:ext>
            </a:extLst>
          </p:cNvPr>
          <p:cNvGrpSpPr/>
          <p:nvPr/>
        </p:nvGrpSpPr>
        <p:grpSpPr>
          <a:xfrm>
            <a:off x="456934" y="5123258"/>
            <a:ext cx="3889484" cy="947035"/>
            <a:chOff x="406237" y="4828290"/>
            <a:chExt cx="3889484" cy="94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68FB166-1A20-4DC9-B7C4-D43CC00F4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961" b="32221"/>
            <a:stretch/>
          </p:blipFill>
          <p:spPr>
            <a:xfrm>
              <a:off x="1598557" y="4886325"/>
              <a:ext cx="1401817" cy="889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075DE40-F0AD-44FF-94D5-3C65022CE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7182"/>
            <a:stretch/>
          </p:blipFill>
          <p:spPr>
            <a:xfrm>
              <a:off x="2893904" y="4857307"/>
              <a:ext cx="1401817" cy="889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36F3CC2-CDA1-428E-9F94-CC5EC33A6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5039"/>
            <a:stretch/>
          </p:blipFill>
          <p:spPr>
            <a:xfrm>
              <a:off x="406237" y="4828290"/>
              <a:ext cx="1401817" cy="947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94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1912E7-8408-4CEC-BE68-1C76718BE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D46F76-BF1C-47AF-9FBE-C216341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dirty="0">
              <a:solidFill>
                <a:srgbClr val="30303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C2EE0-9C54-4428-8BE9-A5AB981B90E3}"/>
              </a:ext>
            </a:extLst>
          </p:cNvPr>
          <p:cNvSpPr/>
          <p:nvPr/>
        </p:nvSpPr>
        <p:spPr>
          <a:xfrm>
            <a:off x="6096000" y="1170128"/>
            <a:ext cx="5257800" cy="48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F4F42-C154-415E-935F-DB3CE79C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2" y="1048870"/>
            <a:ext cx="5460397" cy="37798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147011-2465-4071-B65A-A1154F6F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14" y="1029205"/>
            <a:ext cx="3505495" cy="16223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Supported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DD381D-09C8-427C-83A7-A38D8DAC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51" y="2753493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Adults demonstrated no ROI differences while children demonstrated differences between the vmPFC and each subcortical structure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7F826E-6ECC-4371-A670-97FFF83EA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18" b="92982" l="2740" r="97260">
                        <a14:foregroundMark x1="5137" y1="39181" x2="50685" y2="57895"/>
                        <a14:foregroundMark x1="50685" y1="57895" x2="71575" y2="57895"/>
                        <a14:foregroundMark x1="71575" y1="57895" x2="89041" y2="53801"/>
                        <a14:foregroundMark x1="89041" y1="53801" x2="91781" y2="35088"/>
                        <a14:foregroundMark x1="96918" y1="37427" x2="96918" y2="37427"/>
                        <a14:foregroundMark x1="3082" y1="36257" x2="3082" y2="36257"/>
                        <a14:foregroundMark x1="54110" y1="7018" x2="54110" y2="7018"/>
                        <a14:foregroundMark x1="54452" y1="93567" x2="54452" y2="93567"/>
                        <a14:foregroundMark x1="97260" y1="27485" x2="97260" y2="27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32" y="214704"/>
            <a:ext cx="2781688" cy="162900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A350B6D-238B-4B10-81B8-907C7B162277}"/>
              </a:ext>
            </a:extLst>
          </p:cNvPr>
          <p:cNvGrpSpPr/>
          <p:nvPr/>
        </p:nvGrpSpPr>
        <p:grpSpPr>
          <a:xfrm>
            <a:off x="456934" y="5123258"/>
            <a:ext cx="3889484" cy="947035"/>
            <a:chOff x="406237" y="4828290"/>
            <a:chExt cx="3889484" cy="94703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112C05-9BA5-4FC6-8578-B152262F1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961" b="32221"/>
            <a:stretch/>
          </p:blipFill>
          <p:spPr>
            <a:xfrm>
              <a:off x="1598557" y="4886325"/>
              <a:ext cx="1401817" cy="889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8ABEE1E-4125-457C-BB1A-B2051452E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7182"/>
            <a:stretch/>
          </p:blipFill>
          <p:spPr>
            <a:xfrm>
              <a:off x="2893904" y="4857307"/>
              <a:ext cx="1401817" cy="889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066A41-0CF1-4040-8B85-DD55CCC1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5039"/>
            <a:stretch/>
          </p:blipFill>
          <p:spPr>
            <a:xfrm>
              <a:off x="406237" y="4828290"/>
              <a:ext cx="1401817" cy="947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2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Summary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87BF82C-E13A-41E3-8FC7-D3379C9C34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6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6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153481B-C6C7-4A5F-B8AB-439D796687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586397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69597-E0D3-4E62-A59D-6EDF1DF72E65}"/>
              </a:ext>
            </a:extLst>
          </p:cNvPr>
          <p:cNvSpPr/>
          <p:nvPr/>
        </p:nvSpPr>
        <p:spPr>
          <a:xfrm>
            <a:off x="1557834" y="2677086"/>
            <a:ext cx="2167467" cy="626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COMPLEXITY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2A2FE2-0F1D-4884-BFFD-2B081390F05F}"/>
              </a:ext>
            </a:extLst>
          </p:cNvPr>
          <p:cNvSpPr/>
          <p:nvPr/>
        </p:nvSpPr>
        <p:spPr>
          <a:xfrm>
            <a:off x="8006928" y="2677085"/>
            <a:ext cx="2167467" cy="626885"/>
          </a:xfrm>
          <a:prstGeom prst="roundRect">
            <a:avLst/>
          </a:prstGeom>
          <a:solidFill>
            <a:srgbClr val="57D9B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MEANING MAKING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323B2F0-EC1B-4C70-AE8B-A4469EAE6F40}"/>
              </a:ext>
            </a:extLst>
          </p:cNvPr>
          <p:cNvSpPr/>
          <p:nvPr/>
        </p:nvSpPr>
        <p:spPr>
          <a:xfrm>
            <a:off x="4782381" y="2677086"/>
            <a:ext cx="2167467" cy="626884"/>
          </a:xfrm>
          <a:prstGeom prst="roundRect">
            <a:avLst/>
          </a:prstGeom>
          <a:solidFill>
            <a:srgbClr val="24D03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62026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146C-E5E9-45F2-B7A6-1445E908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46B8-1845-4906-BC61-0FD921707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Affective representations may decrease in pattern similarity over normative development</a:t>
            </a:r>
          </a:p>
        </p:txBody>
      </p:sp>
      <p:pic>
        <p:nvPicPr>
          <p:cNvPr id="12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01D13849-BD6B-4EE0-94DF-29196478C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r="70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3B418-3F63-4B61-86DB-ECB90AFA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9469354-1FAA-439E-B31D-47C62AFF8C95}"/>
              </a:ext>
            </a:extLst>
          </p:cNvPr>
          <p:cNvSpPr/>
          <p:nvPr/>
        </p:nvSpPr>
        <p:spPr>
          <a:xfrm>
            <a:off x="7479844" y="4791507"/>
            <a:ext cx="1269277" cy="10450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Young girl thumbs down">
            <a:extLst>
              <a:ext uri="{FF2B5EF4-FFF2-40B4-BE49-F238E27FC236}">
                <a16:creationId xmlns:a16="http://schemas.microsoft.com/office/drawing/2014/main" id="{5F1B905C-9D94-DCC2-DCF1-C95F5D87F4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754" y="4171280"/>
            <a:ext cx="763394" cy="2375822"/>
          </a:xfrm>
          <a:prstGeom prst="rect">
            <a:avLst/>
          </a:prstGeom>
        </p:spPr>
      </p:pic>
      <p:pic>
        <p:nvPicPr>
          <p:cNvPr id="11" name="Picture 10" descr="Young casual woman crossed arms frowning">
            <a:extLst>
              <a:ext uri="{FF2B5EF4-FFF2-40B4-BE49-F238E27FC236}">
                <a16:creationId xmlns:a16="http://schemas.microsoft.com/office/drawing/2014/main" id="{7833B793-4156-66A7-A820-A5E0943B875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900" y="3456719"/>
            <a:ext cx="864571" cy="309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3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42C7D-643C-4109-8753-A819B344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7" y="365125"/>
            <a:ext cx="6660012" cy="1325563"/>
          </a:xfrm>
        </p:spPr>
        <p:txBody>
          <a:bodyPr>
            <a:normAutofit/>
          </a:bodyPr>
          <a:lstStyle/>
          <a:p>
            <a:r>
              <a:rPr lang="en-US" dirty="0"/>
              <a:t>Limitations of Our Approach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8957-2827-4AA6-8709-6C415D8C7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286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Relatively small sample size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Lack of adolescent </a:t>
            </a:r>
            <a:r>
              <a:rPr lang="en-US" sz="2400" dirty="0" smtClean="0"/>
              <a:t>representation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Cannot comment on contents of representations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5315A-A6BF-41B4-8138-AD8BD40C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7BF82C-E13A-41E3-8FC7-D3379C9C34FC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11" descr="A picture containing person, indoor, young, posing&#10;&#10;Description automatically generated">
            <a:extLst>
              <a:ext uri="{FF2B5EF4-FFF2-40B4-BE49-F238E27FC236}">
                <a16:creationId xmlns:a16="http://schemas.microsoft.com/office/drawing/2014/main" id="{23AD284D-37EB-4CEC-81D6-C8983A5E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516186" y="994333"/>
            <a:ext cx="4268350" cy="3733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7A4221-65F3-4514-AE4C-B3073DD7E8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54" t="20179" r="11969" b="29648"/>
          <a:stretch/>
        </p:blipFill>
        <p:spPr>
          <a:xfrm>
            <a:off x="9386888" y="4448685"/>
            <a:ext cx="976312" cy="2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39</a:t>
            </a:fld>
            <a:endParaRPr lang="en-US" dirty="0"/>
          </a:p>
        </p:txBody>
      </p:sp>
      <p:pic>
        <p:nvPicPr>
          <p:cNvPr id="14" name="Picture 13" descr="A picture containing tree, outdoor, park, plant&#10;&#10;Description automatically generated">
            <a:extLst>
              <a:ext uri="{FF2B5EF4-FFF2-40B4-BE49-F238E27FC236}">
                <a16:creationId xmlns:a16="http://schemas.microsoft.com/office/drawing/2014/main" id="{032A2E96-7C06-3952-5D6C-A6B406F07B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219200" y="136525"/>
            <a:ext cx="9753600" cy="65055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D0F040A-4299-DC00-BAD1-2C3E3EE6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525"/>
            <a:ext cx="9753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pic>
        <p:nvPicPr>
          <p:cNvPr id="6" name="Picture 5" descr="Young casual woman arms raised jumping">
            <a:extLst>
              <a:ext uri="{FF2B5EF4-FFF2-40B4-BE49-F238E27FC236}">
                <a16:creationId xmlns:a16="http://schemas.microsoft.com/office/drawing/2014/main" id="{7ABAF799-2AD5-96D8-59E9-CF90F8A7B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24" y="-472273"/>
            <a:ext cx="3585391" cy="7466798"/>
          </a:xfrm>
          <a:prstGeom prst="rect">
            <a:avLst/>
          </a:prstGeom>
        </p:spPr>
      </p:pic>
      <p:pic>
        <p:nvPicPr>
          <p:cNvPr id="7" name="Picture 6" descr="Young girl cheering two hands">
            <a:extLst>
              <a:ext uri="{FF2B5EF4-FFF2-40B4-BE49-F238E27FC236}">
                <a16:creationId xmlns:a16="http://schemas.microsoft.com/office/drawing/2014/main" id="{70039A4D-7291-B8F9-86EE-A02101DB48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7" y="1647930"/>
            <a:ext cx="2443220" cy="51940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CFF618-C64F-953A-D2A6-808A1E25B255}"/>
              </a:ext>
            </a:extLst>
          </p:cNvPr>
          <p:cNvSpPr txBox="1">
            <a:spLocks/>
          </p:cNvSpPr>
          <p:nvPr/>
        </p:nvSpPr>
        <p:spPr>
          <a:xfrm>
            <a:off x="3321050" y="1342104"/>
            <a:ext cx="5549900" cy="4934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Differences in neural representations of affective information can be observed between children and adults.</a:t>
            </a:r>
            <a:br>
              <a:rPr lang="en-US"/>
            </a:br>
            <a:endParaRPr lang="en-US"/>
          </a:p>
          <a:p>
            <a:r>
              <a:rPr lang="en-US"/>
              <a:t>Naturalistic stimuli with can be used to elicit these differences.</a:t>
            </a:r>
            <a:br>
              <a:rPr lang="en-US"/>
            </a:br>
            <a:endParaRPr lang="en-US"/>
          </a:p>
          <a:p>
            <a:r>
              <a:rPr lang="en-US"/>
              <a:t>These differences may support behavioral studies documenting affective and regulatory development.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7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Picture 13" descr="A picture containing tree, outdoor, park, plant&#10;&#10;Description automatically generated">
            <a:extLst>
              <a:ext uri="{FF2B5EF4-FFF2-40B4-BE49-F238E27FC236}">
                <a16:creationId xmlns:a16="http://schemas.microsoft.com/office/drawing/2014/main" id="{032A2E96-7C06-3952-5D6C-A6B406F07B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219200" y="136525"/>
            <a:ext cx="9753600" cy="6505575"/>
          </a:xfrm>
          <a:prstGeom prst="rect">
            <a:avLst/>
          </a:prstGeom>
        </p:spPr>
      </p:pic>
      <p:pic>
        <p:nvPicPr>
          <p:cNvPr id="5" name="Content Placeholder 5" descr="A picture containing person, outdoor, outdoor object, pinwheel&#10;&#10;Description automatically generated">
            <a:extLst>
              <a:ext uri="{FF2B5EF4-FFF2-40B4-BE49-F238E27FC236}">
                <a16:creationId xmlns:a16="http://schemas.microsoft.com/office/drawing/2014/main" id="{89FF44A2-3873-E860-E6C2-B34BB5D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2768162" y="525927"/>
            <a:ext cx="6655676" cy="3743818"/>
          </a:xfrm>
        </p:spPr>
      </p:pic>
      <p:pic>
        <p:nvPicPr>
          <p:cNvPr id="9" name="Picture 8" descr="Young casual woman arms raised jumping">
            <a:extLst>
              <a:ext uri="{FF2B5EF4-FFF2-40B4-BE49-F238E27FC236}">
                <a16:creationId xmlns:a16="http://schemas.microsoft.com/office/drawing/2014/main" id="{3B91B7F6-60B8-16B3-598A-A1E9D8432C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24" y="-472273"/>
            <a:ext cx="3585391" cy="7466798"/>
          </a:xfrm>
          <a:prstGeom prst="rect">
            <a:avLst/>
          </a:prstGeom>
        </p:spPr>
      </p:pic>
      <p:pic>
        <p:nvPicPr>
          <p:cNvPr id="7" name="Picture 6" descr="Young girl cheering two hands">
            <a:extLst>
              <a:ext uri="{FF2B5EF4-FFF2-40B4-BE49-F238E27FC236}">
                <a16:creationId xmlns:a16="http://schemas.microsoft.com/office/drawing/2014/main" id="{75CF6859-1142-5488-EC03-816F2D5D85F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7" y="1647930"/>
            <a:ext cx="2443220" cy="51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35597-4C76-4462-891F-A37797DF3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1585" y="295505"/>
            <a:ext cx="5221185" cy="450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 Thanks to my co-authors: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0F0C3-A4DF-46FB-9851-B829EB78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83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68FC3-B3E6-67B6-30AC-BF3B1814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98" y="811345"/>
            <a:ext cx="1643083" cy="2271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9FDF2D-8B1F-01ED-A10B-A59A08EF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693" y="833273"/>
            <a:ext cx="1651685" cy="2262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3DB4A-ACD4-E1B7-26F8-FDA211085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335" y="828250"/>
            <a:ext cx="1651686" cy="227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CF197-A7CA-D2ED-169B-6AC9219E06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75" t="939" r="6109"/>
          <a:stretch/>
        </p:blipFill>
        <p:spPr>
          <a:xfrm>
            <a:off x="5400814" y="835883"/>
            <a:ext cx="1651685" cy="2262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5110-D438-7D35-EA8D-27BB0A5A0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2577" y="819189"/>
            <a:ext cx="1643083" cy="2271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C2391-CEBF-2198-916E-78A3296937FF}"/>
              </a:ext>
            </a:extLst>
          </p:cNvPr>
          <p:cNvSpPr txBox="1"/>
          <p:nvPr/>
        </p:nvSpPr>
        <p:spPr>
          <a:xfrm>
            <a:off x="1231298" y="305449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Chelsea Helion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4B842-7E75-1C54-5A76-BFD9EB97FE67}"/>
              </a:ext>
            </a:extLst>
          </p:cNvPr>
          <p:cNvSpPr txBox="1"/>
          <p:nvPr/>
        </p:nvSpPr>
        <p:spPr>
          <a:xfrm>
            <a:off x="3354559" y="3075054"/>
            <a:ext cx="155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Lindsey Tepfer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E2472-83DF-13C5-C726-F0E248CE8AF3}"/>
              </a:ext>
            </a:extLst>
          </p:cNvPr>
          <p:cNvSpPr txBox="1"/>
          <p:nvPr/>
        </p:nvSpPr>
        <p:spPr>
          <a:xfrm>
            <a:off x="5335500" y="3092958"/>
            <a:ext cx="18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Nicole Henninger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25CE13-40FE-3DA8-0AFE-A88B0D342C6D}"/>
              </a:ext>
            </a:extLst>
          </p:cNvPr>
          <p:cNvSpPr txBox="1"/>
          <p:nvPr/>
        </p:nvSpPr>
        <p:spPr>
          <a:xfrm>
            <a:off x="7500477" y="309295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Vishnu Murty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90A70-C4A6-2454-A54A-2C46E04243B7}"/>
              </a:ext>
            </a:extLst>
          </p:cNvPr>
          <p:cNvSpPr txBox="1"/>
          <p:nvPr/>
        </p:nvSpPr>
        <p:spPr>
          <a:xfrm>
            <a:off x="9512554" y="3092958"/>
            <a:ext cx="15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Susan Perlman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A354A50-8908-794E-DFAC-554DABCB0C5F}"/>
              </a:ext>
            </a:extLst>
          </p:cNvPr>
          <p:cNvSpPr txBox="1">
            <a:spLocks/>
          </p:cNvSpPr>
          <p:nvPr/>
        </p:nvSpPr>
        <p:spPr>
          <a:xfrm>
            <a:off x="-903058" y="3551216"/>
            <a:ext cx="5221185" cy="4508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… and my lab mates: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B509D-C0F2-39C2-FD4F-9E008888A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919" y="3966587"/>
            <a:ext cx="1644958" cy="224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4A1223-984F-F3AF-AD83-5600443B62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52" t="16747" r="22185" b="14386"/>
          <a:stretch/>
        </p:blipFill>
        <p:spPr>
          <a:xfrm>
            <a:off x="7451239" y="3977678"/>
            <a:ext cx="1652139" cy="2243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05D5E-77D5-BEBB-568E-4596D61FFA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503" r="30700"/>
          <a:stretch/>
        </p:blipFill>
        <p:spPr>
          <a:xfrm>
            <a:off x="3360118" y="3918920"/>
            <a:ext cx="1644959" cy="22514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95281C-CF06-0E4B-2A34-C912784C8F87}"/>
              </a:ext>
            </a:extLst>
          </p:cNvPr>
          <p:cNvSpPr txBox="1"/>
          <p:nvPr/>
        </p:nvSpPr>
        <p:spPr>
          <a:xfrm>
            <a:off x="3692457" y="6112356"/>
            <a:ext cx="99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Joy Ham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1206D-8718-1D44-17B5-F7C63F8D0ED6}"/>
              </a:ext>
            </a:extLst>
          </p:cNvPr>
          <p:cNvSpPr txBox="1"/>
          <p:nvPr/>
        </p:nvSpPr>
        <p:spPr>
          <a:xfrm>
            <a:off x="5435313" y="6154888"/>
            <a:ext cx="16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Ginny Ulichney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60310B-6C53-E2E4-64CE-6934B627EB3A}"/>
              </a:ext>
            </a:extLst>
          </p:cNvPr>
          <p:cNvSpPr txBox="1"/>
          <p:nvPr/>
        </p:nvSpPr>
        <p:spPr>
          <a:xfrm>
            <a:off x="7443189" y="61704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Helen Schmidt</a:t>
            </a:r>
          </a:p>
        </p:txBody>
      </p:sp>
    </p:spTree>
    <p:extLst>
      <p:ext uri="{BB962C8B-B14F-4D97-AF65-F5344CB8AC3E}">
        <p14:creationId xmlns:p14="http://schemas.microsoft.com/office/powerpoint/2010/main" val="251152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E1723E-3302-4C9D-8E6B-AA54DDF73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22" b="89970" l="4667" r="96222">
                        <a14:foregroundMark x1="66667" y1="48328" x2="49556" y2="52888"/>
                        <a14:foregroundMark x1="49556" y1="52888" x2="21333" y2="47112"/>
                        <a14:foregroundMark x1="21333" y1="47112" x2="26000" y2="32219"/>
                        <a14:foregroundMark x1="26000" y1="32219" x2="50000" y2="26140"/>
                        <a14:foregroundMark x1="50000" y1="26140" x2="58889" y2="31611"/>
                        <a14:foregroundMark x1="57111" y1="24924" x2="61333" y2="32523"/>
                        <a14:foregroundMark x1="50889" y1="43769" x2="29333" y2="54711"/>
                        <a14:foregroundMark x1="29333" y1="54711" x2="36000" y2="38298"/>
                        <a14:foregroundMark x1="36000" y1="38298" x2="45556" y2="29483"/>
                        <a14:foregroundMark x1="45556" y1="29483" x2="49333" y2="27660"/>
                        <a14:foregroundMark x1="29556" y1="48024" x2="27111" y2="53191"/>
                        <a14:foregroundMark x1="13556" y1="77812" x2="4667" y2="89362"/>
                        <a14:foregroundMark x1="4667" y1="89362" x2="4667" y2="89362"/>
                        <a14:foregroundMark x1="82000" y1="68693" x2="92000" y2="77508"/>
                        <a14:foregroundMark x1="92000" y1="77508" x2="96222" y2="88754"/>
                        <a14:foregroundMark x1="72889" y1="51064" x2="67556" y2="48328"/>
                        <a14:backgroundMark x1="19111" y1="57751" x2="19111" y2="57751"/>
                        <a14:backgroundMark x1="77778" y1="55927" x2="77778" y2="55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17257" y="-16399"/>
            <a:ext cx="10357485" cy="7572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05E1A-4522-46F2-B147-A8E7BF76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5</a:t>
            </a:fld>
            <a:endParaRPr lang="en-US" dirty="0"/>
          </a:p>
        </p:txBody>
      </p:sp>
      <p:pic>
        <p:nvPicPr>
          <p:cNvPr id="14" name="Picture 13" descr="A picture containing tree, outdoor, park, plant&#10;&#10;Description automatically generated">
            <a:extLst>
              <a:ext uri="{FF2B5EF4-FFF2-40B4-BE49-F238E27FC236}">
                <a16:creationId xmlns:a16="http://schemas.microsoft.com/office/drawing/2014/main" id="{032A2E96-7C06-3952-5D6C-A6B406F07B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219200" y="136525"/>
            <a:ext cx="9753600" cy="6505575"/>
          </a:xfrm>
          <a:prstGeom prst="rect">
            <a:avLst/>
          </a:prstGeom>
        </p:spPr>
      </p:pic>
      <p:pic>
        <p:nvPicPr>
          <p:cNvPr id="13" name="Picture 12" descr="Young girl cheering two hands">
            <a:extLst>
              <a:ext uri="{FF2B5EF4-FFF2-40B4-BE49-F238E27FC236}">
                <a16:creationId xmlns:a16="http://schemas.microsoft.com/office/drawing/2014/main" id="{A89D13ED-A708-E21C-206E-53E95E84F76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7" y="1647930"/>
            <a:ext cx="2443220" cy="5194030"/>
          </a:xfrm>
          <a:prstGeom prst="rect">
            <a:avLst/>
          </a:prstGeom>
        </p:spPr>
      </p:pic>
      <p:pic>
        <p:nvPicPr>
          <p:cNvPr id="9" name="Content Placeholder 5" descr="A picture containing person, outdoor, outdoor object, pinwheel&#10;&#10;Description automatically generated">
            <a:extLst>
              <a:ext uri="{FF2B5EF4-FFF2-40B4-BE49-F238E27FC236}">
                <a16:creationId xmlns:a16="http://schemas.microsoft.com/office/drawing/2014/main" id="{AA1730C9-4C70-089A-A14C-DB26074F5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2768162" y="525927"/>
            <a:ext cx="6655676" cy="3743818"/>
          </a:xfrm>
        </p:spPr>
      </p:pic>
      <p:pic>
        <p:nvPicPr>
          <p:cNvPr id="7" name="Picture 6" descr="Young casual woman arms raised jumping">
            <a:extLst>
              <a:ext uri="{FF2B5EF4-FFF2-40B4-BE49-F238E27FC236}">
                <a16:creationId xmlns:a16="http://schemas.microsoft.com/office/drawing/2014/main" id="{78BCC6F8-29BD-705C-1CA2-23DD5B1DC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24" y="-472273"/>
            <a:ext cx="3585391" cy="74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E7C1-192B-E01C-4E47-A1A6EB9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BF82C-E13A-41E3-8FC7-D3379C9C34FC}" type="slidenum">
              <a:rPr lang="en-US" smtClean="0"/>
              <a:t>6</a:t>
            </a:fld>
            <a:endParaRPr lang="en-US" dirty="0"/>
          </a:p>
        </p:txBody>
      </p:sp>
      <p:pic>
        <p:nvPicPr>
          <p:cNvPr id="14" name="Picture 13" descr="A picture containing tree, outdoor, park, plant&#10;&#10;Description automatically generated">
            <a:extLst>
              <a:ext uri="{FF2B5EF4-FFF2-40B4-BE49-F238E27FC236}">
                <a16:creationId xmlns:a16="http://schemas.microsoft.com/office/drawing/2014/main" id="{032A2E96-7C06-3952-5D6C-A6B406F07B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219200" y="136525"/>
            <a:ext cx="9753600" cy="6505575"/>
          </a:xfrm>
          <a:prstGeom prst="rect">
            <a:avLst/>
          </a:prstGeom>
        </p:spPr>
      </p:pic>
      <p:pic>
        <p:nvPicPr>
          <p:cNvPr id="13" name="Picture 12" descr="Young girl thumbs down">
            <a:extLst>
              <a:ext uri="{FF2B5EF4-FFF2-40B4-BE49-F238E27FC236}">
                <a16:creationId xmlns:a16="http://schemas.microsoft.com/office/drawing/2014/main" id="{3729A20D-961D-E1E7-ABD3-48BA57339C0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6" y="1919235"/>
            <a:ext cx="1586913" cy="4938765"/>
          </a:xfrm>
          <a:prstGeom prst="rect">
            <a:avLst/>
          </a:prstGeom>
        </p:spPr>
      </p:pic>
      <p:pic>
        <p:nvPicPr>
          <p:cNvPr id="16" name="Content Placeholder 5" descr="A picture containing person, outdoor, outdoor object, pinwheel&#10;&#10;Description automatically generated">
            <a:extLst>
              <a:ext uri="{FF2B5EF4-FFF2-40B4-BE49-F238E27FC236}">
                <a16:creationId xmlns:a16="http://schemas.microsoft.com/office/drawing/2014/main" id="{EEC8C77E-1F86-5614-FE51-2D0A79E01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2768162" y="525927"/>
            <a:ext cx="6655676" cy="3743818"/>
          </a:xfrm>
        </p:spPr>
      </p:pic>
      <p:pic>
        <p:nvPicPr>
          <p:cNvPr id="7" name="Picture 6" descr="Young casual woman crossed arms frowning">
            <a:extLst>
              <a:ext uri="{FF2B5EF4-FFF2-40B4-BE49-F238E27FC236}">
                <a16:creationId xmlns:a16="http://schemas.microsoft.com/office/drawing/2014/main" id="{E8C19B7D-E63F-CBDB-A1AA-C0956A46F0B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75" y="136525"/>
            <a:ext cx="1918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3BA5F-D86F-4953-94C4-99A92489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1" y="4160173"/>
            <a:ext cx="5018104" cy="2561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similarly do children and adults represent the same affective information? 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 descr="Young school girl hands on chin">
            <a:extLst>
              <a:ext uri="{FF2B5EF4-FFF2-40B4-BE49-F238E27FC236}">
                <a16:creationId xmlns:a16="http://schemas.microsoft.com/office/drawing/2014/main" id="{4DF7777C-E910-4984-870D-D99B276B6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2557"/>
          <a:stretch/>
        </p:blipFill>
        <p:spPr>
          <a:xfrm>
            <a:off x="-234386" y="2334234"/>
            <a:ext cx="2454188" cy="4660292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B5EE-50B3-45C6-BA61-1BA559A5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DD28A-131B-4AE8-AC68-908FFEBF5B04}"/>
              </a:ext>
            </a:extLst>
          </p:cNvPr>
          <p:cNvSpPr txBox="1"/>
          <p:nvPr/>
        </p:nvSpPr>
        <p:spPr>
          <a:xfrm>
            <a:off x="4003869" y="3385858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Arial Narrow" panose="020B0606020202030204" pitchFamily="34" charset="0"/>
              </a:rPr>
              <a:t>THE BIG QUESTION</a:t>
            </a:r>
            <a:endParaRPr lang="en-US" b="1" u="sng" dirty="0">
              <a:latin typeface="Arial Narrow" panose="020B0606020202030204" pitchFamily="34" charset="0"/>
            </a:endParaRPr>
          </a:p>
        </p:txBody>
      </p:sp>
      <p:pic>
        <p:nvPicPr>
          <p:cNvPr id="8" name="Picture 7" descr="Woman hand on face">
            <a:extLst>
              <a:ext uri="{FF2B5EF4-FFF2-40B4-BE49-F238E27FC236}">
                <a16:creationId xmlns:a16="http://schemas.microsoft.com/office/drawing/2014/main" id="{B523B690-7969-4D99-9985-5B5FD61CA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00"/>
          <a:stretch/>
        </p:blipFill>
        <p:spPr>
          <a:xfrm>
            <a:off x="9867893" y="1904048"/>
            <a:ext cx="2743201" cy="5090478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6" name="Graphic 15" descr="Grinning face outline with solid fill">
            <a:extLst>
              <a:ext uri="{FF2B5EF4-FFF2-40B4-BE49-F238E27FC236}">
                <a16:creationId xmlns:a16="http://schemas.microsoft.com/office/drawing/2014/main" id="{100D03F6-6A59-43B5-AC25-BE933227C5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70311" y="1093427"/>
            <a:ext cx="914400" cy="914400"/>
          </a:xfrm>
          <a:prstGeom prst="rect">
            <a:avLst/>
          </a:prstGeom>
        </p:spPr>
      </p:pic>
      <p:pic>
        <p:nvPicPr>
          <p:cNvPr id="19" name="Graphic 18" descr="Confused face outline outline">
            <a:extLst>
              <a:ext uri="{FF2B5EF4-FFF2-40B4-BE49-F238E27FC236}">
                <a16:creationId xmlns:a16="http://schemas.microsoft.com/office/drawing/2014/main" id="{B7FA0BD6-89FA-4B54-9276-59467372F43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217069" y="682652"/>
            <a:ext cx="914400" cy="914400"/>
          </a:xfrm>
          <a:prstGeom prst="rect">
            <a:avLst/>
          </a:prstGeom>
        </p:spPr>
      </p:pic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913F01AE-5872-4083-AAB5-54905806F54C}"/>
              </a:ext>
            </a:extLst>
          </p:cNvPr>
          <p:cNvSpPr/>
          <p:nvPr/>
        </p:nvSpPr>
        <p:spPr>
          <a:xfrm>
            <a:off x="462288" y="776748"/>
            <a:ext cx="3130447" cy="1661720"/>
          </a:xfrm>
          <a:prstGeom prst="cloudCallou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B16FA370-44D4-4527-A414-40E7D56EB1F6}"/>
              </a:ext>
            </a:extLst>
          </p:cNvPr>
          <p:cNvSpPr/>
          <p:nvPr/>
        </p:nvSpPr>
        <p:spPr>
          <a:xfrm flipH="1">
            <a:off x="8109046" y="375655"/>
            <a:ext cx="3130447" cy="1661720"/>
          </a:xfrm>
          <a:prstGeom prst="cloudCallou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51071-9E68-AE55-07BA-F817C312C3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0141" r="76090"/>
          <a:stretch/>
        </p:blipFill>
        <p:spPr>
          <a:xfrm>
            <a:off x="3918147" y="521860"/>
            <a:ext cx="1482254" cy="14584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02D3B7-523A-68BF-43D6-AB43E522AD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0141" r="76090"/>
          <a:stretch/>
        </p:blipFill>
        <p:spPr>
          <a:xfrm>
            <a:off x="4070547" y="674260"/>
            <a:ext cx="1482254" cy="1458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4CF0B3-0D98-22C4-D4C0-E6A46025F0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0141" r="76090"/>
          <a:stretch/>
        </p:blipFill>
        <p:spPr>
          <a:xfrm>
            <a:off x="4222947" y="826660"/>
            <a:ext cx="1482254" cy="14584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90003C-F56A-51BB-7AB9-73285FB8CC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0141" r="76090"/>
          <a:stretch/>
        </p:blipFill>
        <p:spPr>
          <a:xfrm>
            <a:off x="4375347" y="979060"/>
            <a:ext cx="1482254" cy="1458456"/>
          </a:xfrm>
          <a:prstGeom prst="rect">
            <a:avLst/>
          </a:prstGeom>
        </p:spPr>
      </p:pic>
      <p:pic>
        <p:nvPicPr>
          <p:cNvPr id="5" name="Graphic 4" descr="Video camera with solid fill">
            <a:extLst>
              <a:ext uri="{FF2B5EF4-FFF2-40B4-BE49-F238E27FC236}">
                <a16:creationId xmlns:a16="http://schemas.microsoft.com/office/drawing/2014/main" id="{D608895A-D55A-EC7C-CBE9-130FB3B24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flipH="1">
            <a:off x="6940411" y="1005767"/>
            <a:ext cx="1162050" cy="10518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2CAA97-C7D2-62FC-C848-E53F2DDC69F3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5828127" y="900074"/>
            <a:ext cx="1112284" cy="6316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8104A5-2F91-E5E7-09E2-5EAE012B24DF}"/>
              </a:ext>
            </a:extLst>
          </p:cNvPr>
          <p:cNvCxnSpPr>
            <a:cxnSpLocks/>
          </p:cNvCxnSpPr>
          <p:nvPr/>
        </p:nvCxnSpPr>
        <p:spPr>
          <a:xfrm flipV="1">
            <a:off x="5828127" y="1904048"/>
            <a:ext cx="1092907" cy="5759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6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4B68-E68E-4841-926D-3FC295D4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 dirty="0"/>
              <a:t>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4BA0-AB24-4270-BDBD-1CB433D7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7BF82C-E13A-41E3-8FC7-D3379C9C34FC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7913CF-8507-DF29-F572-A2F710CE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32"/>
          <a:stretch/>
        </p:blipFill>
        <p:spPr>
          <a:xfrm>
            <a:off x="1173804" y="1825625"/>
            <a:ext cx="9504527" cy="43955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0B856-57E8-7B0A-F47C-0BAB94CF2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2288"/>
          <a:stretch/>
        </p:blipFill>
        <p:spPr>
          <a:xfrm>
            <a:off x="4199329" y="1824228"/>
            <a:ext cx="6344839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1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1B5-96A2-42F0-943C-DD41A190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90205"/>
            <a:ext cx="10518776" cy="1200329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000" dirty="0"/>
              <a:t>Development is a </a:t>
            </a:r>
            <a:r>
              <a:rPr lang="en-US" sz="4000" b="1" u="sng" dirty="0"/>
              <a:t>crucial</a:t>
            </a:r>
            <a:r>
              <a:rPr lang="en-US" sz="4000" dirty="0"/>
              <a:t> context influencing affective cognitions, experiences, and expressions</a:t>
            </a:r>
          </a:p>
        </p:txBody>
      </p:sp>
      <p:pic>
        <p:nvPicPr>
          <p:cNvPr id="6" name="Content Placeholder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3BEC3B53-8B74-4B2C-B914-7B9E72B5D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6" b="89889" l="932" r="99360">
                        <a14:foregroundMark x1="3697" y1="70501" x2="4571" y2="52226"/>
                        <a14:foregroundMark x1="4571" y1="52226" x2="4425" y2="48330"/>
                        <a14:foregroundMark x1="9199" y1="42115" x2="7744" y2="73562"/>
                        <a14:foregroundMark x1="1805" y1="79314" x2="2213" y2="44249"/>
                        <a14:foregroundMark x1="2213" y1="44249" x2="2096" y2="43785"/>
                        <a14:foregroundMark x1="5648" y1="42857" x2="1106" y2="44249"/>
                        <a14:foregroundMark x1="1106" y1="44249" x2="932" y2="44434"/>
                        <a14:foregroundMark x1="2038" y1="42857" x2="2038" y2="42857"/>
                        <a14:foregroundMark x1="71587" y1="27087" x2="71528" y2="17904"/>
                        <a14:foregroundMark x1="81223" y1="17904" x2="81019" y2="14657"/>
                        <a14:foregroundMark x1="91820" y1="12801" x2="94964" y2="27087"/>
                        <a14:foregroundMark x1="94964" y1="27087" x2="98603" y2="77551"/>
                        <a14:foregroundMark x1="98603" y1="77551" x2="94556" y2="67811"/>
                        <a14:foregroundMark x1="94556" y1="67811" x2="95517" y2="34416"/>
                        <a14:foregroundMark x1="95517" y1="34416" x2="97962" y2="17625"/>
                        <a14:foregroundMark x1="1164" y1="46939" x2="1456" y2="61503"/>
                        <a14:foregroundMark x1="98981" y1="29221" x2="98981" y2="29221"/>
                        <a14:foregroundMark x1="99360" y1="47217" x2="99360" y2="47217"/>
                        <a14:foregroundMark x1="99272" y1="26623" x2="99272" y2="26623"/>
                        <a14:foregroundMark x1="99127" y1="24768" x2="99272" y2="28015"/>
                        <a14:foregroundMark x1="81805" y1="13265" x2="81019" y2="13265"/>
                        <a14:foregroundMark x1="89141" y1="13265" x2="89141" y2="13265"/>
                        <a14:backgroundMark x1="204" y1="44434" x2="204" y2="44434"/>
                        <a14:backgroundMark x1="58" y1="60390" x2="437" y2="44434"/>
                        <a14:backgroundMark x1="99942" y1="50928" x2="99942" y2="25974"/>
                        <a14:backgroundMark x1="99709" y1="56679" x2="99854" y2="79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t="4762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E70D5-0FE7-4D07-AA95-CF714749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87BF82C-E13A-41E3-8FC7-D3379C9C34FC}" type="slidenum">
              <a:rPr lang="en-US" sz="4400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9</a:t>
            </a:fld>
            <a:endParaRPr lang="en-US" sz="4400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2730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7000</TotalTime>
  <Words>3189</Words>
  <Application>Microsoft Office PowerPoint</Application>
  <PresentationFormat>Widescreen</PresentationFormat>
  <Paragraphs>414</Paragraphs>
  <Slides>41</Slides>
  <Notes>40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Arial Narrow</vt:lpstr>
      <vt:lpstr>Calibri</vt:lpstr>
      <vt:lpstr>Calibri Light</vt:lpstr>
      <vt:lpstr>Office Theme</vt:lpstr>
      <vt:lpstr>Differences in neural representative patterns between adults and children using naturalistic 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Hypotheses</vt:lpstr>
      <vt:lpstr>Development is a crucial context influencing affective cognitions, experiences, and expressions</vt:lpstr>
      <vt:lpstr>Development &amp; Affective Behavior</vt:lpstr>
      <vt:lpstr>Affective Neural Development</vt:lpstr>
      <vt:lpstr>Neural regulatory development alters the representation of affective information between childhood and early adulthood 1 </vt:lpstr>
      <vt:lpstr>PowerPoint Presentation</vt:lpstr>
      <vt:lpstr>PowerPoint Presentation</vt:lpstr>
      <vt:lpstr>PowerPoint Presentation</vt:lpstr>
      <vt:lpstr>PowerPoint Presentation</vt:lpstr>
      <vt:lpstr>Stimuli</vt:lpstr>
      <vt:lpstr>Why RSA?</vt:lpstr>
      <vt:lpstr>OLD SLIDE ON RSA</vt:lpstr>
      <vt:lpstr>Our Data</vt:lpstr>
      <vt:lpstr>Regions of Interest</vt:lpstr>
      <vt:lpstr>Hypotheses</vt:lpstr>
      <vt:lpstr>Hypotheses</vt:lpstr>
      <vt:lpstr> Supported</vt:lpstr>
      <vt:lpstr> Supported</vt:lpstr>
      <vt:lpstr>Hypotheses</vt:lpstr>
      <vt:lpstr> Supported</vt:lpstr>
      <vt:lpstr> Supported</vt:lpstr>
      <vt:lpstr> Supported</vt:lpstr>
      <vt:lpstr> Supported</vt:lpstr>
      <vt:lpstr>Hypotheses</vt:lpstr>
      <vt:lpstr> Supported</vt:lpstr>
      <vt:lpstr> Supported</vt:lpstr>
      <vt:lpstr> Supported</vt:lpstr>
      <vt:lpstr> Supported</vt:lpstr>
      <vt:lpstr>Summary</vt:lpstr>
      <vt:lpstr>Implications</vt:lpstr>
      <vt:lpstr>Limitations of Our Approach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Mitchell</dc:creator>
  <cp:lastModifiedBy>William J Mitchell</cp:lastModifiedBy>
  <cp:revision>118</cp:revision>
  <dcterms:created xsi:type="dcterms:W3CDTF">2021-10-04T22:35:28Z</dcterms:created>
  <dcterms:modified xsi:type="dcterms:W3CDTF">2022-07-28T15:50:21Z</dcterms:modified>
</cp:coreProperties>
</file>